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3"/>
  </p:handoutMasterIdLst>
  <p:sldIdLst>
    <p:sldId id="288" r:id="rId2"/>
    <p:sldId id="312" r:id="rId3"/>
    <p:sldId id="313" r:id="rId4"/>
    <p:sldId id="314" r:id="rId5"/>
    <p:sldId id="256" r:id="rId6"/>
    <p:sldId id="257" r:id="rId7"/>
    <p:sldId id="291" r:id="rId8"/>
    <p:sldId id="260" r:id="rId9"/>
    <p:sldId id="315" r:id="rId10"/>
    <p:sldId id="318" r:id="rId11"/>
    <p:sldId id="280" r:id="rId12"/>
    <p:sldId id="317" r:id="rId13"/>
    <p:sldId id="267" r:id="rId14"/>
    <p:sldId id="273" r:id="rId15"/>
    <p:sldId id="271" r:id="rId16"/>
    <p:sldId id="272" r:id="rId17"/>
    <p:sldId id="262" r:id="rId18"/>
    <p:sldId id="263" r:id="rId19"/>
    <p:sldId id="264" r:id="rId20"/>
    <p:sldId id="278" r:id="rId21"/>
    <p:sldId id="279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5" autoAdjust="0"/>
    <p:restoredTop sz="94605" autoAdjust="0"/>
  </p:normalViewPr>
  <p:slideViewPr>
    <p:cSldViewPr>
      <p:cViewPr varScale="1">
        <p:scale>
          <a:sx n="91" d="100"/>
          <a:sy n="91" d="100"/>
        </p:scale>
        <p:origin x="9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4%20Equilibrium%20conversion%20in%20nonisothermal%20reactors\L14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4%20Equilibrium%20conversion%20in%20nonisothermal%20reactors\L14%20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4%20Equilibrium%20conversion%20in%20nonisothermal%20reactors\L14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509631608548932"/>
          <c:y val="5.1400657180063286E-2"/>
          <c:w val="0.83165073115860555"/>
          <c:h val="0.8131808459675185"/>
        </c:manualLayout>
      </c:layout>
      <c:scatterChart>
        <c:scatterStyle val="lineMarker"/>
        <c:varyColors val="0"/>
        <c:ser>
          <c:idx val="0"/>
          <c:order val="0"/>
          <c:tx>
            <c:v>Energy balance conversion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diamond"/>
            <c:size val="7"/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F79646">
                    <a:lumMod val="75000"/>
                  </a:srgbClr>
                </a:solidFill>
              </a:ln>
            </c:spPr>
          </c:marker>
          <c:xVal>
            <c:numRef>
              <c:f>eNdothermic!$A$3:$A$14</c:f>
              <c:numCache>
                <c:formatCode>General</c:formatCode>
                <c:ptCount val="12"/>
                <c:pt idx="0">
                  <c:v>200</c:v>
                </c:pt>
                <c:pt idx="1">
                  <c:v>250</c:v>
                </c:pt>
                <c:pt idx="2">
                  <c:v>298</c:v>
                </c:pt>
                <c:pt idx="3">
                  <c:v>325</c:v>
                </c:pt>
                <c:pt idx="4">
                  <c:v>350</c:v>
                </c:pt>
                <c:pt idx="5">
                  <c:v>375</c:v>
                </c:pt>
                <c:pt idx="6">
                  <c:v>400</c:v>
                </c:pt>
                <c:pt idx="7">
                  <c:v>425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</c:numCache>
            </c:numRef>
          </c:xVal>
          <c:yVal>
            <c:numRef>
              <c:f>eNdothermic!$B$3:$B$14</c:f>
              <c:numCache>
                <c:formatCode>General</c:formatCode>
                <c:ptCount val="12"/>
                <c:pt idx="0">
                  <c:v>0.29400000000000015</c:v>
                </c:pt>
                <c:pt idx="1">
                  <c:v>0.14400000000000004</c:v>
                </c:pt>
                <c:pt idx="2">
                  <c:v>0</c:v>
                </c:pt>
                <c:pt idx="3">
                  <c:v>-8.1000000000000044E-2</c:v>
                </c:pt>
                <c:pt idx="4">
                  <c:v>-0.15600000000000008</c:v>
                </c:pt>
                <c:pt idx="5">
                  <c:v>-0.23100000000000001</c:v>
                </c:pt>
                <c:pt idx="6">
                  <c:v>-0.30600000000000022</c:v>
                </c:pt>
                <c:pt idx="7">
                  <c:v>-0.38100000000000017</c:v>
                </c:pt>
                <c:pt idx="8">
                  <c:v>-0.45600000000000002</c:v>
                </c:pt>
                <c:pt idx="9">
                  <c:v>-0.60600000000000032</c:v>
                </c:pt>
                <c:pt idx="10">
                  <c:v>-0.75600000000000034</c:v>
                </c:pt>
                <c:pt idx="11">
                  <c:v>-0.90600000000000003</c:v>
                </c:pt>
              </c:numCache>
            </c:numRef>
          </c:yVal>
          <c:smooth val="0"/>
        </c:ser>
        <c:ser>
          <c:idx val="1"/>
          <c:order val="1"/>
          <c:tx>
            <c:v>Equilibrium conversion</c:v>
          </c:tx>
          <c:spPr>
            <a:ln>
              <a:solidFill>
                <a:srgbClr val="7030A0"/>
              </a:solidFill>
            </a:ln>
          </c:spPr>
          <c:marker>
            <c:symbol val="square"/>
            <c:size val="7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xVal>
            <c:numRef>
              <c:f>eNdothermic!$A$3:$A$14</c:f>
              <c:numCache>
                <c:formatCode>General</c:formatCode>
                <c:ptCount val="12"/>
                <c:pt idx="0">
                  <c:v>200</c:v>
                </c:pt>
                <c:pt idx="1">
                  <c:v>250</c:v>
                </c:pt>
                <c:pt idx="2">
                  <c:v>298</c:v>
                </c:pt>
                <c:pt idx="3">
                  <c:v>325</c:v>
                </c:pt>
                <c:pt idx="4">
                  <c:v>350</c:v>
                </c:pt>
                <c:pt idx="5">
                  <c:v>375</c:v>
                </c:pt>
                <c:pt idx="6">
                  <c:v>400</c:v>
                </c:pt>
                <c:pt idx="7">
                  <c:v>425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</c:numCache>
            </c:numRef>
          </c:xVal>
          <c:yVal>
            <c:numRef>
              <c:f>eNdothermic!$H$3:$H$14</c:f>
              <c:numCache>
                <c:formatCode>General</c:formatCode>
                <c:ptCount val="12"/>
                <c:pt idx="0">
                  <c:v>1.4883133820755811E-4</c:v>
                </c:pt>
                <c:pt idx="1">
                  <c:v>1.63408387701467E-3</c:v>
                </c:pt>
                <c:pt idx="2">
                  <c:v>7.6124186332997791E-3</c:v>
                </c:pt>
                <c:pt idx="3">
                  <c:v>1.4745661203276385E-2</c:v>
                </c:pt>
                <c:pt idx="4">
                  <c:v>2.4722083589039715E-2</c:v>
                </c:pt>
                <c:pt idx="5">
                  <c:v>3.8480734297939544E-2</c:v>
                </c:pt>
                <c:pt idx="6">
                  <c:v>5.6318171718052368E-2</c:v>
                </c:pt>
                <c:pt idx="7">
                  <c:v>7.8262151648336831E-2</c:v>
                </c:pt>
                <c:pt idx="8">
                  <c:v>0.1040701728623375</c:v>
                </c:pt>
                <c:pt idx="9">
                  <c:v>0.16520258429573034</c:v>
                </c:pt>
                <c:pt idx="10">
                  <c:v>0.2343148053328144</c:v>
                </c:pt>
                <c:pt idx="11">
                  <c:v>0.30558401886421854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6248496"/>
        <c:axId val="-26247408"/>
      </c:scatterChart>
      <c:valAx>
        <c:axId val="-26248496"/>
        <c:scaling>
          <c:orientation val="minMax"/>
          <c:max val="600"/>
          <c:min val="20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/>
                  <a:t>T (K)</a:t>
                </a:r>
              </a:p>
            </c:rich>
          </c:tx>
          <c:layout>
            <c:manualLayout>
              <c:xMode val="edge"/>
              <c:yMode val="edge"/>
              <c:x val="0.525642575928009"/>
              <c:y val="0.90228501642950198"/>
            </c:manualLayout>
          </c:layout>
          <c:overlay val="0"/>
        </c:title>
        <c:numFmt formatCode="General" sourceLinked="1"/>
        <c:majorTickMark val="cross"/>
        <c:minorTickMark val="cross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6247408"/>
        <c:crosses val="autoZero"/>
        <c:crossBetween val="midCat"/>
        <c:minorUnit val="25"/>
      </c:valAx>
      <c:valAx>
        <c:axId val="-262474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X</a:t>
                </a:r>
                <a:r>
                  <a:rPr lang="en-US" sz="20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2.5277777777777868E-3"/>
              <c:y val="0.40173433275795478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6248496"/>
        <c:crosses val="autoZero"/>
        <c:crossBetween val="midCat"/>
      </c:valAx>
      <c:spPr>
        <a:noFill/>
        <a:ln w="317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32033734064491937"/>
          <c:y val="0.69706482062492892"/>
          <c:w val="0.37351190476190482"/>
          <c:h val="0.1886897921543592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509631608548941"/>
          <c:y val="6.1683433529677693E-2"/>
          <c:w val="0.83165073115860566"/>
          <c:h val="0.8131808459675185"/>
        </c:manualLayout>
      </c:layout>
      <c:scatterChart>
        <c:scatterStyle val="lineMarker"/>
        <c:varyColors val="0"/>
        <c:ser>
          <c:idx val="0"/>
          <c:order val="0"/>
          <c:tx>
            <c:v>Energy balance conversion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diamond"/>
            <c:size val="7"/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F79646">
                    <a:lumMod val="75000"/>
                  </a:srgbClr>
                </a:solidFill>
              </a:ln>
            </c:spPr>
          </c:marker>
          <c:xVal>
            <c:numRef>
              <c:f>eNdothermic!$A$3:$A$14</c:f>
              <c:numCache>
                <c:formatCode>General</c:formatCode>
                <c:ptCount val="12"/>
                <c:pt idx="0">
                  <c:v>200</c:v>
                </c:pt>
                <c:pt idx="1">
                  <c:v>250</c:v>
                </c:pt>
                <c:pt idx="2">
                  <c:v>298</c:v>
                </c:pt>
                <c:pt idx="3">
                  <c:v>325</c:v>
                </c:pt>
                <c:pt idx="4">
                  <c:v>350</c:v>
                </c:pt>
                <c:pt idx="5">
                  <c:v>375</c:v>
                </c:pt>
                <c:pt idx="6">
                  <c:v>400</c:v>
                </c:pt>
                <c:pt idx="7">
                  <c:v>425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</c:numCache>
            </c:numRef>
          </c:xVal>
          <c:yVal>
            <c:numRef>
              <c:f>eNdothermic!$B$3:$B$14</c:f>
              <c:numCache>
                <c:formatCode>General</c:formatCode>
                <c:ptCount val="12"/>
                <c:pt idx="0">
                  <c:v>0.29400000000000021</c:v>
                </c:pt>
                <c:pt idx="1">
                  <c:v>0.14400000000000004</c:v>
                </c:pt>
                <c:pt idx="2">
                  <c:v>0</c:v>
                </c:pt>
                <c:pt idx="3">
                  <c:v>-8.1000000000000003E-2</c:v>
                </c:pt>
                <c:pt idx="4">
                  <c:v>-0.15600000000000011</c:v>
                </c:pt>
                <c:pt idx="5">
                  <c:v>-0.23100000000000001</c:v>
                </c:pt>
                <c:pt idx="6">
                  <c:v>-0.30600000000000027</c:v>
                </c:pt>
                <c:pt idx="7">
                  <c:v>-0.38100000000000023</c:v>
                </c:pt>
                <c:pt idx="8">
                  <c:v>-0.45600000000000002</c:v>
                </c:pt>
                <c:pt idx="9">
                  <c:v>-0.60600000000000043</c:v>
                </c:pt>
                <c:pt idx="10">
                  <c:v>-0.75600000000000045</c:v>
                </c:pt>
                <c:pt idx="11">
                  <c:v>-0.90600000000000003</c:v>
                </c:pt>
              </c:numCache>
            </c:numRef>
          </c:yVal>
          <c:smooth val="0"/>
        </c:ser>
        <c:ser>
          <c:idx val="1"/>
          <c:order val="1"/>
          <c:tx>
            <c:v>Equilibrium conversion</c:v>
          </c:tx>
          <c:spPr>
            <a:ln>
              <a:solidFill>
                <a:srgbClr val="7030A0"/>
              </a:solidFill>
            </a:ln>
          </c:spPr>
          <c:marker>
            <c:symbol val="square"/>
            <c:size val="7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xVal>
            <c:numRef>
              <c:f>eNdothermic!$A$3:$A$14</c:f>
              <c:numCache>
                <c:formatCode>General</c:formatCode>
                <c:ptCount val="12"/>
                <c:pt idx="0">
                  <c:v>200</c:v>
                </c:pt>
                <c:pt idx="1">
                  <c:v>250</c:v>
                </c:pt>
                <c:pt idx="2">
                  <c:v>298</c:v>
                </c:pt>
                <c:pt idx="3">
                  <c:v>325</c:v>
                </c:pt>
                <c:pt idx="4">
                  <c:v>350</c:v>
                </c:pt>
                <c:pt idx="5">
                  <c:v>375</c:v>
                </c:pt>
                <c:pt idx="6">
                  <c:v>400</c:v>
                </c:pt>
                <c:pt idx="7">
                  <c:v>425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</c:numCache>
            </c:numRef>
          </c:xVal>
          <c:yVal>
            <c:numRef>
              <c:f>eNdothermic!$H$3:$H$14</c:f>
              <c:numCache>
                <c:formatCode>General</c:formatCode>
                <c:ptCount val="12"/>
                <c:pt idx="0">
                  <c:v>1.4883133820755803E-4</c:v>
                </c:pt>
                <c:pt idx="1">
                  <c:v>1.6340838770146702E-3</c:v>
                </c:pt>
                <c:pt idx="2">
                  <c:v>7.6124186332997773E-3</c:v>
                </c:pt>
                <c:pt idx="3">
                  <c:v>1.474566120327638E-2</c:v>
                </c:pt>
                <c:pt idx="4">
                  <c:v>2.4722083589039715E-2</c:v>
                </c:pt>
                <c:pt idx="5">
                  <c:v>3.848073429793953E-2</c:v>
                </c:pt>
                <c:pt idx="6">
                  <c:v>5.6318171718052354E-2</c:v>
                </c:pt>
                <c:pt idx="7">
                  <c:v>7.8262151648336817E-2</c:v>
                </c:pt>
                <c:pt idx="8">
                  <c:v>0.10407017286233751</c:v>
                </c:pt>
                <c:pt idx="9">
                  <c:v>0.16520258429573026</c:v>
                </c:pt>
                <c:pt idx="10">
                  <c:v>0.2343148053328144</c:v>
                </c:pt>
                <c:pt idx="11">
                  <c:v>0.30558401886421865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6261008"/>
        <c:axId val="-26259920"/>
      </c:scatterChart>
      <c:valAx>
        <c:axId val="-26261008"/>
        <c:scaling>
          <c:orientation val="minMax"/>
          <c:max val="600"/>
          <c:min val="20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T (K)</a:t>
                </a:r>
              </a:p>
            </c:rich>
          </c:tx>
          <c:layout>
            <c:manualLayout>
              <c:xMode val="edge"/>
              <c:yMode val="edge"/>
              <c:x val="0.525642575928009"/>
              <c:y val="0.90228501642950221"/>
            </c:manualLayout>
          </c:layout>
          <c:overlay val="0"/>
        </c:title>
        <c:numFmt formatCode="General" sourceLinked="1"/>
        <c:majorTickMark val="cross"/>
        <c:minorTickMark val="cross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6259920"/>
        <c:crosses val="autoZero"/>
        <c:crossBetween val="midCat"/>
        <c:minorUnit val="25"/>
      </c:valAx>
      <c:valAx>
        <c:axId val="-262599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X</a:t>
                </a:r>
                <a:r>
                  <a:rPr lang="en-US" sz="20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2.5277777777777868E-3"/>
              <c:y val="0.40173433275795478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6261008"/>
        <c:crosses val="autoZero"/>
        <c:crossBetween val="midCat"/>
      </c:valAx>
      <c:spPr>
        <a:noFill/>
        <a:ln w="317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4176591207349096"/>
          <c:y val="0.65936130734300924"/>
          <c:w val="0.37351190476190482"/>
          <c:h val="0.1886897921543592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48993875765528"/>
          <c:y val="5.1400554097404488E-2"/>
          <c:w val="0.86378643459041349"/>
          <c:h val="0.86671058974770976"/>
        </c:manualLayout>
      </c:layout>
      <c:scatterChart>
        <c:scatterStyle val="lineMarker"/>
        <c:varyColors val="0"/>
        <c:ser>
          <c:idx val="0"/>
          <c:order val="0"/>
          <c:tx>
            <c:v>Energy balance conversion T0=298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diamond"/>
            <c:size val="7"/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F79646">
                    <a:lumMod val="75000"/>
                  </a:srgbClr>
                </a:solidFill>
              </a:ln>
            </c:spPr>
          </c:marker>
          <c:xVal>
            <c:numRef>
              <c:f>'eNdothermic (2)'!$A$3:$A$14</c:f>
              <c:numCache>
                <c:formatCode>General</c:formatCode>
                <c:ptCount val="12"/>
                <c:pt idx="0">
                  <c:v>200</c:v>
                </c:pt>
                <c:pt idx="1">
                  <c:v>250</c:v>
                </c:pt>
                <c:pt idx="2">
                  <c:v>298</c:v>
                </c:pt>
                <c:pt idx="3">
                  <c:v>325</c:v>
                </c:pt>
                <c:pt idx="4">
                  <c:v>350</c:v>
                </c:pt>
                <c:pt idx="5">
                  <c:v>375</c:v>
                </c:pt>
                <c:pt idx="6">
                  <c:v>400</c:v>
                </c:pt>
                <c:pt idx="7">
                  <c:v>425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</c:numCache>
            </c:numRef>
          </c:xVal>
          <c:yVal>
            <c:numRef>
              <c:f>'eNdothermic (2)'!$C$3:$C$14</c:f>
              <c:numCache>
                <c:formatCode>General</c:formatCode>
                <c:ptCount val="12"/>
                <c:pt idx="0">
                  <c:v>0.29400000000000015</c:v>
                </c:pt>
                <c:pt idx="1">
                  <c:v>0.14400000000000004</c:v>
                </c:pt>
                <c:pt idx="2">
                  <c:v>0</c:v>
                </c:pt>
                <c:pt idx="3">
                  <c:v>-8.1000000000000003E-2</c:v>
                </c:pt>
                <c:pt idx="4">
                  <c:v>-0.15600000000000008</c:v>
                </c:pt>
                <c:pt idx="5">
                  <c:v>-0.23100000000000001</c:v>
                </c:pt>
                <c:pt idx="6">
                  <c:v>-0.30600000000000022</c:v>
                </c:pt>
                <c:pt idx="7">
                  <c:v>-0.38100000000000017</c:v>
                </c:pt>
                <c:pt idx="8">
                  <c:v>-0.45600000000000002</c:v>
                </c:pt>
                <c:pt idx="9">
                  <c:v>-0.60600000000000032</c:v>
                </c:pt>
                <c:pt idx="10">
                  <c:v>-0.75600000000000034</c:v>
                </c:pt>
                <c:pt idx="11">
                  <c:v>-0.90600000000000003</c:v>
                </c:pt>
              </c:numCache>
            </c:numRef>
          </c:yVal>
          <c:smooth val="0"/>
        </c:ser>
        <c:ser>
          <c:idx val="1"/>
          <c:order val="1"/>
          <c:tx>
            <c:v>Equilibrium conversion</c:v>
          </c:tx>
          <c:spPr>
            <a:ln>
              <a:solidFill>
                <a:srgbClr val="7030A0"/>
              </a:solidFill>
            </a:ln>
          </c:spPr>
          <c:marker>
            <c:symbol val="square"/>
            <c:size val="7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xVal>
            <c:numRef>
              <c:f>'eNdothermic (2)'!$A$3:$A$14</c:f>
              <c:numCache>
                <c:formatCode>General</c:formatCode>
                <c:ptCount val="12"/>
                <c:pt idx="0">
                  <c:v>200</c:v>
                </c:pt>
                <c:pt idx="1">
                  <c:v>250</c:v>
                </c:pt>
                <c:pt idx="2">
                  <c:v>298</c:v>
                </c:pt>
                <c:pt idx="3">
                  <c:v>325</c:v>
                </c:pt>
                <c:pt idx="4">
                  <c:v>350</c:v>
                </c:pt>
                <c:pt idx="5">
                  <c:v>375</c:v>
                </c:pt>
                <c:pt idx="6">
                  <c:v>400</c:v>
                </c:pt>
                <c:pt idx="7">
                  <c:v>425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</c:numCache>
            </c:numRef>
          </c:xVal>
          <c:yVal>
            <c:numRef>
              <c:f>'eNdothermic (2)'!$H$3:$H$14</c:f>
              <c:numCache>
                <c:formatCode>General</c:formatCode>
                <c:ptCount val="12"/>
                <c:pt idx="0">
                  <c:v>1.4883133820755803E-4</c:v>
                </c:pt>
                <c:pt idx="1">
                  <c:v>1.63408387701467E-3</c:v>
                </c:pt>
                <c:pt idx="2">
                  <c:v>7.6124186332997773E-3</c:v>
                </c:pt>
                <c:pt idx="3">
                  <c:v>1.474566120327638E-2</c:v>
                </c:pt>
                <c:pt idx="4">
                  <c:v>2.4722083589039715E-2</c:v>
                </c:pt>
                <c:pt idx="5">
                  <c:v>3.848073429793953E-2</c:v>
                </c:pt>
                <c:pt idx="6">
                  <c:v>5.6318171718052354E-2</c:v>
                </c:pt>
                <c:pt idx="7">
                  <c:v>7.8262151648336803E-2</c:v>
                </c:pt>
                <c:pt idx="8">
                  <c:v>0.1040701728623375</c:v>
                </c:pt>
                <c:pt idx="9">
                  <c:v>0.16520258429573026</c:v>
                </c:pt>
                <c:pt idx="10">
                  <c:v>0.2343148053328144</c:v>
                </c:pt>
                <c:pt idx="11">
                  <c:v>0.30558401886421854</c:v>
                </c:pt>
              </c:numCache>
            </c:numRef>
          </c:yVal>
          <c:smooth val="0"/>
        </c:ser>
        <c:ser>
          <c:idx val="2"/>
          <c:order val="2"/>
          <c:tx>
            <c:v>Energy balance conversion, T0=600K</c:v>
          </c:tx>
          <c:spPr>
            <a:ln w="31750">
              <a:solidFill>
                <a:srgbClr val="008000"/>
              </a:solidFill>
            </a:ln>
          </c:spPr>
          <c:marker>
            <c:symbol val="circle"/>
            <c:size val="7"/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</c:spPr>
          </c:marker>
          <c:xVal>
            <c:numRef>
              <c:f>'eNdothermic (2)'!$A$3:$A$14</c:f>
              <c:numCache>
                <c:formatCode>General</c:formatCode>
                <c:ptCount val="12"/>
                <c:pt idx="0">
                  <c:v>200</c:v>
                </c:pt>
                <c:pt idx="1">
                  <c:v>250</c:v>
                </c:pt>
                <c:pt idx="2">
                  <c:v>298</c:v>
                </c:pt>
                <c:pt idx="3">
                  <c:v>325</c:v>
                </c:pt>
                <c:pt idx="4">
                  <c:v>350</c:v>
                </c:pt>
                <c:pt idx="5">
                  <c:v>375</c:v>
                </c:pt>
                <c:pt idx="6">
                  <c:v>400</c:v>
                </c:pt>
                <c:pt idx="7">
                  <c:v>425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</c:numCache>
            </c:numRef>
          </c:xVal>
          <c:yVal>
            <c:numRef>
              <c:f>'eNdothermic (2)'!$B$3:$B$14</c:f>
              <c:numCache>
                <c:formatCode>General</c:formatCode>
                <c:ptCount val="12"/>
                <c:pt idx="0">
                  <c:v>1.2</c:v>
                </c:pt>
                <c:pt idx="1">
                  <c:v>1.05</c:v>
                </c:pt>
                <c:pt idx="2">
                  <c:v>0.90600000000000003</c:v>
                </c:pt>
                <c:pt idx="3">
                  <c:v>0.82500000000000029</c:v>
                </c:pt>
                <c:pt idx="4">
                  <c:v>0.75000000000000033</c:v>
                </c:pt>
                <c:pt idx="5">
                  <c:v>0.6750000000000006</c:v>
                </c:pt>
                <c:pt idx="6">
                  <c:v>0.60000000000000031</c:v>
                </c:pt>
                <c:pt idx="7">
                  <c:v>0.52500000000000002</c:v>
                </c:pt>
                <c:pt idx="8">
                  <c:v>0.45</c:v>
                </c:pt>
                <c:pt idx="9">
                  <c:v>0.30000000000000016</c:v>
                </c:pt>
                <c:pt idx="10">
                  <c:v>0.15000000000000008</c:v>
                </c:pt>
                <c:pt idx="1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844840672"/>
        <c:axId val="-1844837952"/>
      </c:scatterChart>
      <c:valAx>
        <c:axId val="-1844840672"/>
        <c:scaling>
          <c:orientation val="minMax"/>
          <c:max val="600"/>
          <c:min val="20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T (K)</a:t>
                </a:r>
              </a:p>
            </c:rich>
          </c:tx>
          <c:layout/>
          <c:overlay val="0"/>
        </c:title>
        <c:numFmt formatCode="General" sourceLinked="1"/>
        <c:majorTickMark val="cross"/>
        <c:minorTickMark val="cross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1844837952"/>
        <c:crosses val="autoZero"/>
        <c:crossBetween val="midCat"/>
        <c:minorUnit val="25"/>
      </c:valAx>
      <c:valAx>
        <c:axId val="-1844837952"/>
        <c:scaling>
          <c:orientation val="minMax"/>
          <c:max val="1"/>
          <c:min val="-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X</a:t>
                </a:r>
                <a:r>
                  <a:rPr lang="en-US" sz="20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2.5277777777777898E-3"/>
              <c:y val="0.4017343327579547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1844840672"/>
        <c:crosses val="autoZero"/>
        <c:crossBetween val="midCat"/>
        <c:majorUnit val="0.25"/>
      </c:valAx>
      <c:spPr>
        <a:noFill/>
        <a:ln w="31750">
          <a:solidFill>
            <a:schemeClr val="tx1"/>
          </a:solidFill>
        </a:ln>
      </c:spPr>
    </c:plotArea>
    <c:legend>
      <c:legendPos val="r"/>
      <c:legendEntry>
        <c:idx val="0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10482456140350876"/>
          <c:y val="0.77165833838078013"/>
          <c:w val="0.41899790486715482"/>
          <c:h val="0.11148319200484547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3.wmf"/><Relationship Id="rId7" Type="http://schemas.openxmlformats.org/officeDocument/2006/relationships/image" Target="../media/image26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10" Type="http://schemas.openxmlformats.org/officeDocument/2006/relationships/image" Target="../media/image59.wmf"/><Relationship Id="rId4" Type="http://schemas.openxmlformats.org/officeDocument/2006/relationships/image" Target="../media/image54.wmf"/><Relationship Id="rId9" Type="http://schemas.openxmlformats.org/officeDocument/2006/relationships/image" Target="../media/image5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1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12.wmf"/><Relationship Id="rId1" Type="http://schemas.openxmlformats.org/officeDocument/2006/relationships/image" Target="../media/image26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image" Target="../media/image50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12" Type="http://schemas.openxmlformats.org/officeDocument/2006/relationships/image" Target="../media/image49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24" tIns="48313" rIns="96624" bIns="483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24" tIns="48313" rIns="96624" bIns="48313" rtlCol="0"/>
          <a:lstStyle>
            <a:lvl1pPr algn="r">
              <a:defRPr sz="1200"/>
            </a:lvl1pPr>
          </a:lstStyle>
          <a:p>
            <a:fld id="{73DB72DE-D53C-49A2-A49B-733A69875A8D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24" tIns="48313" rIns="96624" bIns="483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24" tIns="48313" rIns="96624" bIns="48313" rtlCol="0" anchor="b"/>
          <a:lstStyle>
            <a:lvl1pPr algn="r">
              <a:defRPr sz="1200"/>
            </a:lvl1pPr>
          </a:lstStyle>
          <a:p>
            <a:fld id="{A903FB37-2BB6-47D9-AAB6-662657C0C1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58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92875"/>
            <a:ext cx="9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L13-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45.wmf"/><Relationship Id="rId26" Type="http://schemas.openxmlformats.org/officeDocument/2006/relationships/oleObject" Target="../embeddings/oleObject53.bin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50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8.bin"/><Relationship Id="rId25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29" Type="http://schemas.openxmlformats.org/officeDocument/2006/relationships/image" Target="../media/image5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5.bin"/><Relationship Id="rId24" Type="http://schemas.openxmlformats.org/officeDocument/2006/relationships/oleObject" Target="../embeddings/oleObject52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23" Type="http://schemas.openxmlformats.org/officeDocument/2006/relationships/oleObject" Target="../embeddings/oleObject51.bin"/><Relationship Id="rId28" Type="http://schemas.openxmlformats.org/officeDocument/2006/relationships/oleObject" Target="../embeddings/oleObject54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49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3.wmf"/><Relationship Id="rId22" Type="http://schemas.openxmlformats.org/officeDocument/2006/relationships/image" Target="../media/image47.wmf"/><Relationship Id="rId27" Type="http://schemas.openxmlformats.org/officeDocument/2006/relationships/image" Target="../media/image4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57.wmf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64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wmf"/><Relationship Id="rId20" Type="http://schemas.openxmlformats.org/officeDocument/2006/relationships/image" Target="../media/image58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56.wmf"/><Relationship Id="rId22" Type="http://schemas.openxmlformats.org/officeDocument/2006/relationships/image" Target="../media/image5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6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oleObject" Target="../embeddings/oleObject72.bin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6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6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6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7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8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7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7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28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18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</a:t>
            </a:r>
            <a:r>
              <a:rPr lang="en-US" dirty="0" err="1" smtClean="0">
                <a:solidFill>
                  <a:schemeClr val="tx1"/>
                </a:solidFill>
              </a:rPr>
              <a:t>Nonisothermal</a:t>
            </a:r>
            <a:r>
              <a:rPr lang="en-US" dirty="0" smtClean="0">
                <a:solidFill>
                  <a:schemeClr val="tx1"/>
                </a:solidFill>
              </a:rPr>
              <a:t> Reactor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914400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Steady–state total energy balance (TEB):</a:t>
            </a:r>
            <a:endParaRPr lang="en-US" sz="2000" dirty="0" smtClean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983087"/>
              </p:ext>
            </p:extLst>
          </p:nvPr>
        </p:nvGraphicFramePr>
        <p:xfrm>
          <a:off x="1243013" y="1346200"/>
          <a:ext cx="66595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42" name="Equation" r:id="rId3" imgW="6667200" imgH="761760" progId="Equation.DSMT4">
                  <p:embed/>
                </p:oleObj>
              </mc:Choice>
              <mc:Fallback>
                <p:oleObj name="Equation" r:id="rId3" imgW="66672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1346200"/>
                        <a:ext cx="66595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74663" y="2649994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For a SS </a:t>
            </a:r>
            <a:r>
              <a:rPr lang="en-US" sz="2000" dirty="0" err="1" smtClean="0"/>
              <a:t>nonisotherm</a:t>
            </a:r>
            <a:r>
              <a:rPr lang="en-US" sz="2000" dirty="0" smtClean="0"/>
              <a:t> flow reactor:</a:t>
            </a:r>
          </a:p>
        </p:txBody>
      </p:sp>
      <p:graphicFrame>
        <p:nvGraphicFramePr>
          <p:cNvPr id="308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202343"/>
              </p:ext>
            </p:extLst>
          </p:nvPr>
        </p:nvGraphicFramePr>
        <p:xfrm>
          <a:off x="3357563" y="2641600"/>
          <a:ext cx="541813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43" name="Equation" r:id="rId5" imgW="5422680" imgH="787320" progId="Equation.DSMT4">
                  <p:embed/>
                </p:oleObj>
              </mc:Choice>
              <mc:Fallback>
                <p:oleObj name="Equation" r:id="rId5" imgW="542268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2641600"/>
                        <a:ext cx="5418137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81000" y="2133600"/>
            <a:ext cx="2105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“Simplified” TEB:</a:t>
            </a:r>
          </a:p>
        </p:txBody>
      </p:sp>
      <p:graphicFrame>
        <p:nvGraphicFramePr>
          <p:cNvPr id="30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145788"/>
              </p:ext>
            </p:extLst>
          </p:nvPr>
        </p:nvGraphicFramePr>
        <p:xfrm>
          <a:off x="2909888" y="3627438"/>
          <a:ext cx="56578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44" name="Equation" r:id="rId7" imgW="5663880" imgH="685800" progId="Equation.DSMT4">
                  <p:embed/>
                </p:oleObj>
              </mc:Choice>
              <mc:Fallback>
                <p:oleObj name="Equation" r:id="rId7" imgW="56638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888" y="3627438"/>
                        <a:ext cx="56578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6200" y="35814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Constant (average) heat capacities 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82956" y="4309646"/>
            <a:ext cx="4604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Can rearrange this equation to solve for 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833254" y="3657600"/>
            <a:ext cx="57912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572218"/>
              </p:ext>
            </p:extLst>
          </p:nvPr>
        </p:nvGraphicFramePr>
        <p:xfrm>
          <a:off x="671513" y="4876800"/>
          <a:ext cx="78025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45" name="Equation" r:id="rId9" imgW="7810200" imgH="685800" progId="Equation.DSMT4">
                  <p:embed/>
                </p:oleObj>
              </mc:Choice>
              <mc:Fallback>
                <p:oleObj name="Equation" r:id="rId9" imgW="78102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4876800"/>
                        <a:ext cx="78025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37132" y="5606990"/>
            <a:ext cx="8869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 = reaction temp	T</a:t>
            </a:r>
            <a:r>
              <a:rPr lang="en-US" sz="2000" baseline="-25000" dirty="0" smtClean="0">
                <a:solidFill>
                  <a:srgbClr val="0000FF"/>
                </a:solidFill>
              </a:rPr>
              <a:t>i0</a:t>
            </a:r>
            <a:r>
              <a:rPr lang="en-US" sz="2000" dirty="0" smtClean="0">
                <a:solidFill>
                  <a:srgbClr val="0000FF"/>
                </a:solidFill>
              </a:rPr>
              <a:t> = initial (feed) temperature	T</a:t>
            </a:r>
            <a:r>
              <a:rPr lang="en-US" sz="2000" baseline="-25000" dirty="0" smtClean="0">
                <a:solidFill>
                  <a:srgbClr val="0000FF"/>
                </a:solidFill>
              </a:rPr>
              <a:t>R</a:t>
            </a:r>
            <a:r>
              <a:rPr lang="en-US" sz="2000" dirty="0" smtClean="0">
                <a:solidFill>
                  <a:srgbClr val="0000FF"/>
                </a:solidFill>
              </a:rPr>
              <a:t>= reference temp</a:t>
            </a:r>
          </a:p>
        </p:txBody>
      </p:sp>
    </p:spTree>
    <p:extLst>
      <p:ext uri="{BB962C8B-B14F-4D97-AF65-F5344CB8AC3E}">
        <p14:creationId xmlns:p14="http://schemas.microsoft.com/office/powerpoint/2010/main" val="231126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246185" y="1095376"/>
            <a:ext cx="65405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For the elementary solid-catalyzed liquid-phase reaction</a:t>
            </a:r>
          </a:p>
        </p:txBody>
      </p:sp>
      <p:graphicFrame>
        <p:nvGraphicFramePr>
          <p:cNvPr id="48130" name="Object 1024"/>
          <p:cNvGraphicFramePr>
            <a:graphicFrameLocks noChangeAspect="1"/>
          </p:cNvGraphicFramePr>
          <p:nvPr/>
        </p:nvGraphicFramePr>
        <p:xfrm>
          <a:off x="2743200" y="1635125"/>
          <a:ext cx="11430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6" name="Equation" r:id="rId3" imgW="812520" imgH="279360" progId="Equation.DSMT4">
                  <p:embed/>
                </p:oleObj>
              </mc:Choice>
              <mc:Fallback>
                <p:oleObj name="Equation" r:id="rId3" imgW="8125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635125"/>
                        <a:ext cx="11430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212481" y="2459374"/>
            <a:ext cx="87791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kumimoji="1" lang="en-GB" altLang="zh-TW" sz="2000" dirty="0"/>
              <a:t>Make a plot of </a:t>
            </a:r>
            <a:r>
              <a:rPr kumimoji="1" lang="en-GB" altLang="zh-TW" sz="2000" dirty="0" smtClean="0"/>
              <a:t>equilibrium </a:t>
            </a:r>
            <a:r>
              <a:rPr kumimoji="1" lang="en-GB" altLang="zh-TW" sz="2000" dirty="0"/>
              <a:t>conversion as a function of </a:t>
            </a:r>
            <a:r>
              <a:rPr kumimoji="1" lang="en-GB" altLang="zh-TW" sz="2000" dirty="0" smtClean="0"/>
              <a:t>temperature.</a:t>
            </a:r>
            <a:endParaRPr kumimoji="1" lang="en-GB" altLang="zh-TW" sz="2000" dirty="0"/>
          </a:p>
          <a:p>
            <a:pPr marL="457200" indent="-457200" eaLnBrk="1" hangingPunct="1">
              <a:buFont typeface="+mj-lt"/>
              <a:buAutoNum type="arabicPeriod"/>
            </a:pPr>
            <a:r>
              <a:rPr kumimoji="1" lang="en-GB" altLang="zh-TW" sz="2000" dirty="0"/>
              <a:t>Determine the adiabatic equilibrium temperature and conversion when pure A is fed to the </a:t>
            </a:r>
            <a:r>
              <a:rPr kumimoji="1" lang="en-GB" altLang="zh-TW" sz="2000" dirty="0" smtClean="0"/>
              <a:t>reactor </a:t>
            </a:r>
            <a:r>
              <a:rPr kumimoji="1" lang="en-GB" altLang="zh-TW" sz="2000" dirty="0"/>
              <a:t>at a temperature of </a:t>
            </a:r>
            <a:r>
              <a:rPr kumimoji="1" lang="en-GB" altLang="zh-TW" sz="2000" dirty="0" smtClean="0"/>
              <a:t>298 </a:t>
            </a:r>
            <a:r>
              <a:rPr kumimoji="1" lang="en-GB" altLang="zh-TW" sz="2000" dirty="0"/>
              <a:t>K.</a:t>
            </a:r>
          </a:p>
        </p:txBody>
      </p:sp>
      <p:graphicFrame>
        <p:nvGraphicFramePr>
          <p:cNvPr id="48131" name="Object 1025"/>
          <p:cNvGraphicFramePr>
            <a:graphicFrameLocks noChangeAspect="1"/>
          </p:cNvGraphicFramePr>
          <p:nvPr>
            <p:extLst/>
          </p:nvPr>
        </p:nvGraphicFramePr>
        <p:xfrm>
          <a:off x="533400" y="3627437"/>
          <a:ext cx="2989263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7" name="Equation" r:id="rId5" imgW="3238200" imgH="2171520" progId="Equation.DSMT4">
                  <p:embed/>
                </p:oleObj>
              </mc:Choice>
              <mc:Fallback>
                <p:oleObj name="Equation" r:id="rId5" imgW="3238200" imgH="217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27437"/>
                        <a:ext cx="2989263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kumimoji="1" lang="en-GB" altLang="zh-TW" dirty="0" smtClean="0"/>
              <a:t>Adiabatic Equilibrium T Example</a:t>
            </a:r>
            <a:endParaRPr lang="en-US" dirty="0"/>
          </a:p>
        </p:txBody>
      </p:sp>
      <p:graphicFrame>
        <p:nvGraphicFramePr>
          <p:cNvPr id="25604" name="Object 1025"/>
          <p:cNvGraphicFramePr>
            <a:graphicFrameLocks noChangeAspect="1"/>
          </p:cNvGraphicFramePr>
          <p:nvPr/>
        </p:nvGraphicFramePr>
        <p:xfrm>
          <a:off x="4648200" y="1485900"/>
          <a:ext cx="19288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8" name="Equation" r:id="rId7" imgW="2070000" imgH="761760" progId="Equation.DSMT4">
                  <p:embed/>
                </p:oleObj>
              </mc:Choice>
              <mc:Fallback>
                <p:oleObj name="Equation" r:id="rId7" imgW="20700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485900"/>
                        <a:ext cx="1928813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711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7" name="Text Box 3"/>
          <p:cNvSpPr txBox="1">
            <a:spLocks noChangeArrowheads="1"/>
          </p:cNvSpPr>
          <p:nvPr/>
        </p:nvSpPr>
        <p:spPr bwMode="auto">
          <a:xfrm>
            <a:off x="76200" y="1228665"/>
            <a:ext cx="1253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Rate </a:t>
            </a:r>
            <a:r>
              <a:rPr kumimoji="1" lang="en-GB" altLang="zh-TW" sz="2000" dirty="0" smtClean="0"/>
              <a:t>law:</a:t>
            </a:r>
            <a:endParaRPr kumimoji="1" lang="en-GB" altLang="zh-TW" sz="2000" dirty="0"/>
          </a:p>
        </p:txBody>
      </p:sp>
      <p:graphicFrame>
        <p:nvGraphicFramePr>
          <p:cNvPr id="49155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326043"/>
              </p:ext>
            </p:extLst>
          </p:nvPr>
        </p:nvGraphicFramePr>
        <p:xfrm>
          <a:off x="1321080" y="1019295"/>
          <a:ext cx="218412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26" name="Equation" r:id="rId3" imgW="2184120" imgH="838080" progId="Equation.DSMT4">
                  <p:embed/>
                </p:oleObj>
              </mc:Choice>
              <mc:Fallback>
                <p:oleObj name="Equation" r:id="rId3" imgW="218412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080" y="1019295"/>
                        <a:ext cx="2184120" cy="83808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3493477" y="993775"/>
            <a:ext cx="2044212" cy="846199"/>
            <a:chOff x="3493477" y="812800"/>
            <a:chExt cx="2044212" cy="846199"/>
          </a:xfrm>
        </p:grpSpPr>
        <p:sp>
          <p:nvSpPr>
            <p:cNvPr id="49168" name="Line 5"/>
            <p:cNvSpPr>
              <a:spLocks noChangeShapeType="1"/>
            </p:cNvSpPr>
            <p:nvPr/>
          </p:nvSpPr>
          <p:spPr bwMode="auto">
            <a:xfrm>
              <a:off x="3493477" y="1214438"/>
              <a:ext cx="20442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169" name="Text Box 6"/>
            <p:cNvSpPr txBox="1">
              <a:spLocks noChangeArrowheads="1"/>
            </p:cNvSpPr>
            <p:nvPr/>
          </p:nvSpPr>
          <p:spPr bwMode="auto">
            <a:xfrm>
              <a:off x="3798277" y="812800"/>
              <a:ext cx="142699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/>
                <a:t>equilibrium</a:t>
              </a:r>
            </a:p>
          </p:txBody>
        </p:sp>
        <p:sp>
          <p:nvSpPr>
            <p:cNvPr id="49170" name="Text Box 7"/>
            <p:cNvSpPr txBox="1">
              <a:spLocks noChangeArrowheads="1"/>
            </p:cNvSpPr>
            <p:nvPr/>
          </p:nvSpPr>
          <p:spPr bwMode="auto">
            <a:xfrm>
              <a:off x="3990243" y="1258889"/>
              <a:ext cx="8917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zh-TW" altLang="en-GB" sz="2000"/>
                <a:t>-</a:t>
              </a:r>
              <a:r>
                <a:rPr kumimoji="1" lang="en-GB" altLang="zh-TW" sz="2000"/>
                <a:t>r</a:t>
              </a:r>
              <a:r>
                <a:rPr kumimoji="1" lang="en-GB" altLang="zh-TW" sz="2000" baseline="-25000"/>
                <a:t>A</a:t>
              </a:r>
              <a:r>
                <a:rPr kumimoji="1" lang="en-GB" altLang="zh-TW" sz="2000"/>
                <a:t> = 0</a:t>
              </a:r>
            </a:p>
          </p:txBody>
        </p:sp>
      </p:grpSp>
      <p:graphicFrame>
        <p:nvGraphicFramePr>
          <p:cNvPr id="49156" name="Object 10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723491"/>
              </p:ext>
            </p:extLst>
          </p:nvPr>
        </p:nvGraphicFramePr>
        <p:xfrm>
          <a:off x="5677080" y="1082775"/>
          <a:ext cx="1257120" cy="69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27" name="Equation" r:id="rId5" imgW="1257120" imgH="698400" progId="Equation.DSMT4">
                  <p:embed/>
                </p:oleObj>
              </mc:Choice>
              <mc:Fallback>
                <p:oleObj name="Equation" r:id="rId5" imgW="12571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7080" y="1082775"/>
                        <a:ext cx="1257120" cy="6984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672310"/>
              </p:ext>
            </p:extLst>
          </p:nvPr>
        </p:nvGraphicFramePr>
        <p:xfrm>
          <a:off x="2393950" y="2032000"/>
          <a:ext cx="23495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28" name="Equation" r:id="rId7" imgW="2349360" imgH="711000" progId="Equation.DSMT4">
                  <p:embed/>
                </p:oleObj>
              </mc:Choice>
              <mc:Fallback>
                <p:oleObj name="Equation" r:id="rId7" imgW="23493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2032000"/>
                        <a:ext cx="2349500" cy="711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1" name="Line 11"/>
          <p:cNvSpPr>
            <a:spLocks noChangeShapeType="1"/>
          </p:cNvSpPr>
          <p:nvPr/>
        </p:nvSpPr>
        <p:spPr bwMode="auto">
          <a:xfrm>
            <a:off x="4892920" y="2463800"/>
            <a:ext cx="18727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49158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875128"/>
              </p:ext>
            </p:extLst>
          </p:nvPr>
        </p:nvGraphicFramePr>
        <p:xfrm>
          <a:off x="6756480" y="2131425"/>
          <a:ext cx="1701720" cy="72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29" name="Equation" r:id="rId9" imgW="1701720" imgH="723600" progId="Equation.DSMT4">
                  <p:embed/>
                </p:oleObj>
              </mc:Choice>
              <mc:Fallback>
                <p:oleObj name="Equation" r:id="rId9" imgW="170172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6480" y="2131425"/>
                        <a:ext cx="1701720" cy="723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9" name="Object 10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641472"/>
              </p:ext>
            </p:extLst>
          </p:nvPr>
        </p:nvGraphicFramePr>
        <p:xfrm>
          <a:off x="431800" y="4994275"/>
          <a:ext cx="359410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30" name="Equation" r:id="rId11" imgW="3593880" imgH="838080" progId="Equation.DSMT4">
                  <p:embed/>
                </p:oleObj>
              </mc:Choice>
              <mc:Fallback>
                <p:oleObj name="Equation" r:id="rId11" imgW="35938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4994275"/>
                        <a:ext cx="3594100" cy="8366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0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936386"/>
              </p:ext>
            </p:extLst>
          </p:nvPr>
        </p:nvGraphicFramePr>
        <p:xfrm>
          <a:off x="19050" y="3773488"/>
          <a:ext cx="3873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31" name="Equation" r:id="rId13" imgW="3873240" imgH="482400" progId="Equation.DSMT4">
                  <p:embed/>
                </p:oleObj>
              </mc:Choice>
              <mc:Fallback>
                <p:oleObj name="Equation" r:id="rId13" imgW="38732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" y="3773488"/>
                        <a:ext cx="3873500" cy="4826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1" name="Object 10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187301"/>
              </p:ext>
            </p:extLst>
          </p:nvPr>
        </p:nvGraphicFramePr>
        <p:xfrm>
          <a:off x="1593850" y="4340225"/>
          <a:ext cx="2260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32" name="Equation" r:id="rId15" imgW="2260440" imgH="393480" progId="Equation.DSMT4">
                  <p:embed/>
                </p:oleObj>
              </mc:Choice>
              <mc:Fallback>
                <p:oleObj name="Equation" r:id="rId15" imgW="22604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4340225"/>
                        <a:ext cx="2260600" cy="3937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2" name="Object 10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053562"/>
              </p:ext>
            </p:extLst>
          </p:nvPr>
        </p:nvGraphicFramePr>
        <p:xfrm>
          <a:off x="4356120" y="4904170"/>
          <a:ext cx="311148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33" name="Equation" r:id="rId17" imgW="3111480" imgH="406080" progId="Equation.DSMT4">
                  <p:embed/>
                </p:oleObj>
              </mc:Choice>
              <mc:Fallback>
                <p:oleObj name="Equation" r:id="rId17" imgW="31114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20" y="4904170"/>
                        <a:ext cx="3111480" cy="40608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3" name="Object 1033"/>
          <p:cNvGraphicFramePr>
            <a:graphicFrameLocks noChangeAspect="1"/>
          </p:cNvGraphicFramePr>
          <p:nvPr/>
        </p:nvGraphicFramePr>
        <p:xfrm>
          <a:off x="6717324" y="3814763"/>
          <a:ext cx="139212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34" name="Equation" r:id="rId19" imgW="152280" imgH="317160" progId="Equation.3">
                  <p:embed/>
                </p:oleObj>
              </mc:Choice>
              <mc:Fallback>
                <p:oleObj name="Equation" r:id="rId19" imgW="15228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7324" y="3814763"/>
                        <a:ext cx="139212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2" name="Text Box 23"/>
          <p:cNvSpPr txBox="1">
            <a:spLocks noChangeArrowheads="1"/>
          </p:cNvSpPr>
          <p:nvPr/>
        </p:nvSpPr>
        <p:spPr bwMode="auto">
          <a:xfrm>
            <a:off x="152400" y="3276601"/>
            <a:ext cx="29245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altLang="zh-TW" sz="2000" dirty="0"/>
              <a:t>The </a:t>
            </a:r>
            <a:r>
              <a:rPr lang="en-GB" altLang="zh-TW" sz="2000" dirty="0" err="1"/>
              <a:t>Van’t</a:t>
            </a:r>
            <a:r>
              <a:rPr lang="en-GB" altLang="zh-TW" sz="2000" dirty="0"/>
              <a:t> Hoff equation:</a:t>
            </a:r>
          </a:p>
        </p:txBody>
      </p:sp>
      <p:graphicFrame>
        <p:nvGraphicFramePr>
          <p:cNvPr id="49164" name="Object 10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950148"/>
              </p:ext>
            </p:extLst>
          </p:nvPr>
        </p:nvGraphicFramePr>
        <p:xfrm>
          <a:off x="3170238" y="3117850"/>
          <a:ext cx="1701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35" name="Equation" r:id="rId21" imgW="1701720" imgH="685800" progId="Equation.DSMT4">
                  <p:embed/>
                </p:oleObj>
              </mc:Choice>
              <mc:Fallback>
                <p:oleObj name="Equation" r:id="rId21" imgW="17017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0238" y="3117850"/>
                        <a:ext cx="1701800" cy="685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5" name="Object 1035"/>
          <p:cNvGraphicFramePr>
            <a:graphicFrameLocks noChangeAspect="1"/>
          </p:cNvGraphicFramePr>
          <p:nvPr/>
        </p:nvGraphicFramePr>
        <p:xfrm>
          <a:off x="6717324" y="3814763"/>
          <a:ext cx="139212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36" name="Equation" r:id="rId23" imgW="152280" imgH="317160" progId="Equation.3">
                  <p:embed/>
                </p:oleObj>
              </mc:Choice>
              <mc:Fallback>
                <p:oleObj name="Equation" r:id="rId23" imgW="15228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7324" y="3814763"/>
                        <a:ext cx="139212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3" name="Line 27"/>
          <p:cNvSpPr>
            <a:spLocks noChangeShapeType="1"/>
          </p:cNvSpPr>
          <p:nvPr/>
        </p:nvSpPr>
        <p:spPr bwMode="auto">
          <a:xfrm>
            <a:off x="3962400" y="3810000"/>
            <a:ext cx="0" cy="10972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Line 28"/>
          <p:cNvSpPr>
            <a:spLocks noChangeShapeType="1"/>
          </p:cNvSpPr>
          <p:nvPr/>
        </p:nvSpPr>
        <p:spPr bwMode="auto">
          <a:xfrm>
            <a:off x="4290646" y="5338763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9166" name="Object 10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020326"/>
              </p:ext>
            </p:extLst>
          </p:nvPr>
        </p:nvGraphicFramePr>
        <p:xfrm>
          <a:off x="4381680" y="5461080"/>
          <a:ext cx="1028520" cy="33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37" name="Equation" r:id="rId24" imgW="1028520" imgH="330120" progId="Equation.DSMT4">
                  <p:embed/>
                </p:oleObj>
              </mc:Choice>
              <mc:Fallback>
                <p:oleObj name="Equation" r:id="rId24" imgW="10285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680" y="5461080"/>
                        <a:ext cx="1028520" cy="33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5" name="Line 30"/>
          <p:cNvSpPr>
            <a:spLocks noChangeShapeType="1"/>
          </p:cNvSpPr>
          <p:nvPr/>
        </p:nvSpPr>
        <p:spPr bwMode="auto">
          <a:xfrm flipV="1">
            <a:off x="7948246" y="2906714"/>
            <a:ext cx="0" cy="24688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Line 31"/>
          <p:cNvSpPr>
            <a:spLocks noChangeShapeType="1"/>
          </p:cNvSpPr>
          <p:nvPr/>
        </p:nvSpPr>
        <p:spPr bwMode="auto">
          <a:xfrm flipH="1">
            <a:off x="4422530" y="1524000"/>
            <a:ext cx="1216269" cy="517966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Text Box 32"/>
          <p:cNvSpPr txBox="1">
            <a:spLocks noChangeArrowheads="1"/>
          </p:cNvSpPr>
          <p:nvPr/>
        </p:nvSpPr>
        <p:spPr bwMode="auto">
          <a:xfrm>
            <a:off x="2743200" y="5943600"/>
            <a:ext cx="1208985" cy="40011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i="1" dirty="0" err="1"/>
              <a:t>X</a:t>
            </a:r>
            <a:r>
              <a:rPr lang="en-GB" altLang="zh-TW" sz="2000" i="1" baseline="-25000" dirty="0" err="1"/>
              <a:t>e</a:t>
            </a:r>
            <a:r>
              <a:rPr lang="en-GB" altLang="zh-TW" sz="2000" i="1" dirty="0"/>
              <a:t> = f (T)</a:t>
            </a:r>
          </a:p>
        </p:txBody>
      </p:sp>
      <p:sp>
        <p:nvSpPr>
          <p:cNvPr id="49178" name="Text Box 33"/>
          <p:cNvSpPr txBox="1">
            <a:spLocks noChangeArrowheads="1"/>
          </p:cNvSpPr>
          <p:nvPr/>
        </p:nvSpPr>
        <p:spPr bwMode="auto">
          <a:xfrm>
            <a:off x="4058151" y="5867400"/>
            <a:ext cx="45576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dirty="0" err="1" smtClean="0"/>
              <a:t>X</a:t>
            </a:r>
            <a:r>
              <a:rPr lang="en-GB" altLang="zh-TW" sz="2000" baseline="-25000" dirty="0" err="1" smtClean="0"/>
              <a:t>e</a:t>
            </a:r>
            <a:r>
              <a:rPr lang="en-GB" altLang="zh-TW" sz="2000" dirty="0" smtClean="0"/>
              <a:t> </a:t>
            </a:r>
            <a:r>
              <a:rPr lang="en-GB" altLang="zh-TW" sz="2000" dirty="0"/>
              <a:t>o</a:t>
            </a:r>
            <a:r>
              <a:rPr lang="en-GB" altLang="zh-TW" sz="2000" dirty="0" smtClean="0"/>
              <a:t>nly depends on thermodynamics</a:t>
            </a:r>
            <a:r>
              <a:rPr lang="en-GB" altLang="zh-TW" sz="2000" dirty="0"/>
              <a:t>!</a:t>
            </a:r>
          </a:p>
          <a:p>
            <a:r>
              <a:rPr lang="en-GB" altLang="zh-TW" sz="2000" dirty="0"/>
              <a:t>N</a:t>
            </a:r>
            <a:r>
              <a:rPr lang="en-GB" altLang="zh-TW" sz="2000" dirty="0" smtClean="0"/>
              <a:t>othing </a:t>
            </a:r>
            <a:r>
              <a:rPr lang="en-GB" altLang="zh-TW" sz="2000" dirty="0"/>
              <a:t>to do with the energy </a:t>
            </a:r>
            <a:r>
              <a:rPr lang="en-GB" altLang="zh-TW" sz="2000" dirty="0" smtClean="0"/>
              <a:t>balance!</a:t>
            </a:r>
            <a:endParaRPr lang="en-GB" altLang="zh-TW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352186"/>
              </p:ext>
            </p:extLst>
          </p:nvPr>
        </p:nvGraphicFramePr>
        <p:xfrm>
          <a:off x="228600" y="190500"/>
          <a:ext cx="11334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38" name="Equation" r:id="rId26" imgW="812447" imgH="279279" progId="Equation.DSMT4">
                  <p:embed/>
                </p:oleObj>
              </mc:Choice>
              <mc:Fallback>
                <p:oleObj name="Equation" r:id="rId26" imgW="812447" imgH="279279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0500"/>
                        <a:ext cx="11334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164141"/>
              </p:ext>
            </p:extLst>
          </p:nvPr>
        </p:nvGraphicFramePr>
        <p:xfrm>
          <a:off x="1611313" y="53975"/>
          <a:ext cx="715168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39" name="Equation" r:id="rId28" imgW="7746840" imgH="863280" progId="Equation.DSMT4">
                  <p:embed/>
                </p:oleObj>
              </mc:Choice>
              <mc:Fallback>
                <p:oleObj name="Equation" r:id="rId28" imgW="7746840" imgH="863280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13" y="53975"/>
                        <a:ext cx="7151687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342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1" grpId="0" animBg="1"/>
      <p:bldP spid="49172" grpId="0"/>
      <p:bldP spid="49173" grpId="0" animBg="1"/>
      <p:bldP spid="49174" grpId="0" animBg="1"/>
      <p:bldP spid="49175" grpId="0" animBg="1"/>
      <p:bldP spid="49176" grpId="0" animBg="1"/>
      <p:bldP spid="49177" grpId="0" animBg="1"/>
      <p:bldP spid="491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990553"/>
              </p:ext>
            </p:extLst>
          </p:nvPr>
        </p:nvGraphicFramePr>
        <p:xfrm>
          <a:off x="122238" y="1397000"/>
          <a:ext cx="47371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08" name="Equation" r:id="rId3" imgW="4736880" imgH="1193760" progId="Equation.DSMT4">
                  <p:embed/>
                </p:oleObj>
              </mc:Choice>
              <mc:Fallback>
                <p:oleObj name="Equation" r:id="rId3" imgW="473688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238" y="1397000"/>
                        <a:ext cx="4737100" cy="119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Text Box 2"/>
          <p:cNvSpPr txBox="1">
            <a:spLocks noChangeArrowheads="1"/>
          </p:cNvSpPr>
          <p:nvPr/>
        </p:nvSpPr>
        <p:spPr bwMode="auto">
          <a:xfrm rot="10800000" flipV="1">
            <a:off x="0" y="54113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zh-TW" sz="2000" dirty="0" smtClean="0"/>
              <a:t>R</a:t>
            </a:r>
            <a:r>
              <a:rPr lang="en-US" sz="2000" dirty="0" err="1" smtClean="0"/>
              <a:t>eaction</a:t>
            </a:r>
            <a:r>
              <a:rPr lang="en-US" sz="2000" dirty="0" smtClean="0"/>
              <a:t>       </a:t>
            </a:r>
            <a:r>
              <a:rPr lang="en-US" sz="2000" dirty="0" smtClean="0">
                <a:cs typeface="Arial"/>
              </a:rPr>
              <a:t>       </a:t>
            </a:r>
            <a:r>
              <a:rPr lang="en-GB" altLang="zh-TW" sz="2000" dirty="0" smtClean="0"/>
              <a:t>is </a:t>
            </a:r>
            <a:r>
              <a:rPr lang="en-GB" altLang="zh-TW" sz="2000" dirty="0"/>
              <a:t>carried out </a:t>
            </a:r>
            <a:r>
              <a:rPr lang="en-GB" altLang="zh-TW" sz="2000" dirty="0" smtClean="0">
                <a:solidFill>
                  <a:srgbClr val="C00000"/>
                </a:solidFill>
              </a:rPr>
              <a:t>adiabatically</a:t>
            </a:r>
            <a:r>
              <a:rPr lang="en-GB" altLang="zh-TW" sz="2000" dirty="0" smtClean="0"/>
              <a:t> with an inlet temp of 298 K, C</a:t>
            </a:r>
            <a:r>
              <a:rPr lang="en-GB" altLang="zh-TW" sz="2000" baseline="-25000" dirty="0" smtClean="0"/>
              <a:t>PA</a:t>
            </a:r>
            <a:r>
              <a:rPr lang="en-GB" altLang="zh-TW" sz="2000" dirty="0" smtClean="0"/>
              <a:t> = 50 </a:t>
            </a:r>
            <a:r>
              <a:rPr lang="en-GB" altLang="zh-TW" sz="2000" dirty="0" err="1" smtClean="0"/>
              <a:t>cal</a:t>
            </a:r>
            <a:r>
              <a:rPr lang="en-GB" altLang="zh-TW" sz="2000" dirty="0" smtClean="0"/>
              <a:t>/</a:t>
            </a:r>
            <a:r>
              <a:rPr lang="en-GB" altLang="zh-TW" sz="2000" dirty="0" err="1" smtClean="0"/>
              <a:t>mol</a:t>
            </a:r>
            <a:r>
              <a:rPr lang="en-GB" altLang="zh-TW" sz="2000" dirty="0" err="1" smtClean="0">
                <a:latin typeface="Arial"/>
                <a:cs typeface="Arial"/>
              </a:rPr>
              <a:t>∙K</a:t>
            </a:r>
            <a:r>
              <a:rPr lang="en-GB" altLang="zh-TW" sz="2000" dirty="0" smtClean="0">
                <a:latin typeface="Arial"/>
                <a:cs typeface="Arial"/>
              </a:rPr>
              <a:t>, &amp; the </a:t>
            </a:r>
            <a:r>
              <a:rPr lang="en-GB" altLang="zh-TW" sz="2000" dirty="0" smtClean="0">
                <a:solidFill>
                  <a:srgbClr val="7030A0"/>
                </a:solidFill>
                <a:latin typeface="Arial"/>
                <a:cs typeface="Arial"/>
              </a:rPr>
              <a:t>heat of reaction = 20,000 </a:t>
            </a:r>
            <a:r>
              <a:rPr lang="en-GB" altLang="zh-TW" sz="2000" dirty="0" err="1" smtClean="0">
                <a:solidFill>
                  <a:srgbClr val="7030A0"/>
                </a:solidFill>
                <a:latin typeface="Arial"/>
                <a:cs typeface="Arial"/>
              </a:rPr>
              <a:t>cal</a:t>
            </a:r>
            <a:r>
              <a:rPr lang="en-GB" altLang="zh-TW" sz="2000" dirty="0" smtClean="0">
                <a:solidFill>
                  <a:srgbClr val="7030A0"/>
                </a:solidFill>
                <a:latin typeface="Arial"/>
                <a:cs typeface="Arial"/>
              </a:rPr>
              <a:t>/mol</a:t>
            </a:r>
            <a:r>
              <a:rPr lang="en-GB" altLang="zh-TW" sz="2000" dirty="0" smtClean="0">
                <a:latin typeface="Arial"/>
                <a:cs typeface="Arial"/>
              </a:rPr>
              <a:t>. The energy balance is:</a:t>
            </a:r>
            <a:endParaRPr lang="en-GB" altLang="zh-TW" sz="2000" dirty="0"/>
          </a:p>
        </p:txBody>
      </p:sp>
      <p:graphicFrame>
        <p:nvGraphicFramePr>
          <p:cNvPr id="50178" name="Objec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660434"/>
              </p:ext>
            </p:extLst>
          </p:nvPr>
        </p:nvGraphicFramePr>
        <p:xfrm>
          <a:off x="533400" y="2568514"/>
          <a:ext cx="28575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09" name="Equation" r:id="rId5" imgW="2857320" imgH="1104840" progId="Equation.DSMT4">
                  <p:embed/>
                </p:oleObj>
              </mc:Choice>
              <mc:Fallback>
                <p:oleObj name="Equation" r:id="rId5" imgW="2857320" imgH="110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8514"/>
                        <a:ext cx="2857500" cy="11049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3782060" y="2666470"/>
            <a:ext cx="2011680" cy="731838"/>
            <a:chOff x="3059723" y="914400"/>
            <a:chExt cx="2011680" cy="731838"/>
          </a:xfrm>
        </p:grpSpPr>
        <p:sp>
          <p:nvSpPr>
            <p:cNvPr id="50183" name="Line 4"/>
            <p:cNvSpPr>
              <a:spLocks noChangeShapeType="1"/>
            </p:cNvSpPr>
            <p:nvPr/>
          </p:nvSpPr>
          <p:spPr bwMode="auto">
            <a:xfrm>
              <a:off x="3059723" y="1646238"/>
              <a:ext cx="20116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0179" name="Object 20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6429100"/>
                </p:ext>
              </p:extLst>
            </p:nvPr>
          </p:nvGraphicFramePr>
          <p:xfrm>
            <a:off x="3059723" y="914400"/>
            <a:ext cx="193032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210" name="Equation" r:id="rId7" imgW="1930320" imgH="685800" progId="Equation.DSMT4">
                    <p:embed/>
                  </p:oleObj>
                </mc:Choice>
                <mc:Fallback>
                  <p:oleObj name="Equation" r:id="rId7" imgW="1930320" imgH="685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9723" y="914400"/>
                          <a:ext cx="1930320" cy="685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0180" name="Object 20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504924"/>
              </p:ext>
            </p:extLst>
          </p:nvPr>
        </p:nvGraphicFramePr>
        <p:xfrm>
          <a:off x="6184900" y="2651125"/>
          <a:ext cx="2159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11" name="Equation" r:id="rId9" imgW="2158920" imgH="825480" progId="Equation.DSMT4">
                  <p:embed/>
                </p:oleObj>
              </mc:Choice>
              <mc:Fallback>
                <p:oleObj name="Equation" r:id="rId9" imgW="2158920" imgH="82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4900" y="2651125"/>
                        <a:ext cx="2159000" cy="8255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20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337067"/>
              </p:ext>
            </p:extLst>
          </p:nvPr>
        </p:nvGraphicFramePr>
        <p:xfrm>
          <a:off x="6102350" y="3619500"/>
          <a:ext cx="24384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12" name="Equation" r:id="rId11" imgW="2438280" imgH="647640" progId="Equation.DSMT4">
                  <p:embed/>
                </p:oleObj>
              </mc:Choice>
              <mc:Fallback>
                <p:oleObj name="Equation" r:id="rId11" imgW="243828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350" y="3619500"/>
                        <a:ext cx="2438400" cy="6477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470264" y="3638490"/>
            <a:ext cx="27334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dirty="0"/>
              <a:t>From </a:t>
            </a:r>
            <a:r>
              <a:rPr lang="en-GB" altLang="zh-TW" sz="2000" dirty="0" smtClean="0"/>
              <a:t>thermodynamics</a:t>
            </a:r>
            <a:endParaRPr lang="en-GB" altLang="zh-TW" sz="2000" dirty="0"/>
          </a:p>
        </p:txBody>
      </p:sp>
      <p:grpSp>
        <p:nvGrpSpPr>
          <p:cNvPr id="3" name="Group 2"/>
          <p:cNvGrpSpPr/>
          <p:nvPr/>
        </p:nvGrpSpPr>
        <p:grpSpPr>
          <a:xfrm>
            <a:off x="939212" y="3688410"/>
            <a:ext cx="4439425" cy="3017189"/>
            <a:chOff x="939212" y="3303588"/>
            <a:chExt cx="4439425" cy="3119468"/>
          </a:xfrm>
        </p:grpSpPr>
        <p:sp>
          <p:nvSpPr>
            <p:cNvPr id="50185" name="Line 9"/>
            <p:cNvSpPr>
              <a:spLocks noChangeShapeType="1"/>
            </p:cNvSpPr>
            <p:nvPr/>
          </p:nvSpPr>
          <p:spPr bwMode="auto">
            <a:xfrm>
              <a:off x="1427285" y="6235700"/>
              <a:ext cx="350666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 flipV="1">
              <a:off x="1415562" y="3303588"/>
              <a:ext cx="0" cy="29321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Freeform 11"/>
            <p:cNvSpPr>
              <a:spLocks/>
            </p:cNvSpPr>
            <p:nvPr/>
          </p:nvSpPr>
          <p:spPr bwMode="auto">
            <a:xfrm>
              <a:off x="1415562" y="3603626"/>
              <a:ext cx="2842846" cy="2644775"/>
            </a:xfrm>
            <a:custGeom>
              <a:avLst/>
              <a:gdLst>
                <a:gd name="T0" fmla="*/ 0 w 1940"/>
                <a:gd name="T1" fmla="*/ 33338 h 1666"/>
                <a:gd name="T2" fmla="*/ 557213 w 1940"/>
                <a:gd name="T3" fmla="*/ 33338 h 1666"/>
                <a:gd name="T4" fmla="*/ 1236663 w 1940"/>
                <a:gd name="T5" fmla="*/ 82550 h 1666"/>
                <a:gd name="T6" fmla="*/ 1706563 w 1940"/>
                <a:gd name="T7" fmla="*/ 528638 h 1666"/>
                <a:gd name="T8" fmla="*/ 2041525 w 1940"/>
                <a:gd name="T9" fmla="*/ 1109663 h 1666"/>
                <a:gd name="T10" fmla="*/ 2362200 w 1940"/>
                <a:gd name="T11" fmla="*/ 1690688 h 1666"/>
                <a:gd name="T12" fmla="*/ 2720975 w 1940"/>
                <a:gd name="T13" fmla="*/ 2384425 h 1666"/>
                <a:gd name="T14" fmla="*/ 2906713 w 1940"/>
                <a:gd name="T15" fmla="*/ 2582863 h 1666"/>
                <a:gd name="T16" fmla="*/ 3079750 w 1940"/>
                <a:gd name="T17" fmla="*/ 2644775 h 16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40"/>
                <a:gd name="T28" fmla="*/ 0 h 1666"/>
                <a:gd name="T29" fmla="*/ 1940 w 1940"/>
                <a:gd name="T30" fmla="*/ 1666 h 166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40" h="1666">
                  <a:moveTo>
                    <a:pt x="0" y="21"/>
                  </a:moveTo>
                  <a:cubicBezTo>
                    <a:pt x="110" y="18"/>
                    <a:pt x="221" y="16"/>
                    <a:pt x="351" y="21"/>
                  </a:cubicBezTo>
                  <a:cubicBezTo>
                    <a:pt x="481" y="26"/>
                    <a:pt x="658" y="0"/>
                    <a:pt x="779" y="52"/>
                  </a:cubicBezTo>
                  <a:cubicBezTo>
                    <a:pt x="900" y="104"/>
                    <a:pt x="990" y="225"/>
                    <a:pt x="1075" y="333"/>
                  </a:cubicBezTo>
                  <a:cubicBezTo>
                    <a:pt x="1160" y="441"/>
                    <a:pt x="1217" y="577"/>
                    <a:pt x="1286" y="699"/>
                  </a:cubicBezTo>
                  <a:cubicBezTo>
                    <a:pt x="1355" y="821"/>
                    <a:pt x="1417" y="931"/>
                    <a:pt x="1488" y="1065"/>
                  </a:cubicBezTo>
                  <a:cubicBezTo>
                    <a:pt x="1559" y="1199"/>
                    <a:pt x="1657" y="1408"/>
                    <a:pt x="1714" y="1502"/>
                  </a:cubicBezTo>
                  <a:cubicBezTo>
                    <a:pt x="1771" y="1596"/>
                    <a:pt x="1793" y="1600"/>
                    <a:pt x="1831" y="1627"/>
                  </a:cubicBezTo>
                  <a:cubicBezTo>
                    <a:pt x="1869" y="1654"/>
                    <a:pt x="1904" y="1660"/>
                    <a:pt x="1940" y="166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939212" y="3371850"/>
              <a:ext cx="3561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2000" dirty="0" smtClean="0"/>
                <a:t>X</a:t>
              </a:r>
              <a:endParaRPr lang="en-GB" altLang="zh-TW" sz="2000" dirty="0"/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5037202" y="6022946"/>
              <a:ext cx="34143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altLang="zh-TW" sz="2000" dirty="0"/>
                <a:t>T</a:t>
              </a:r>
            </a:p>
          </p:txBody>
        </p:sp>
        <p:sp>
          <p:nvSpPr>
            <p:cNvPr id="50191" name="Line 15"/>
            <p:cNvSpPr>
              <a:spLocks noChangeShapeType="1"/>
            </p:cNvSpPr>
            <p:nvPr/>
          </p:nvSpPr>
          <p:spPr bwMode="auto">
            <a:xfrm flipV="1">
              <a:off x="1415562" y="4168776"/>
              <a:ext cx="3345474" cy="2054225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4787900" y="4343400"/>
            <a:ext cx="26068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dirty="0">
                <a:solidFill>
                  <a:srgbClr val="C00000"/>
                </a:solidFill>
              </a:rPr>
              <a:t>From energy balance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630953"/>
              </p:ext>
            </p:extLst>
          </p:nvPr>
        </p:nvGraphicFramePr>
        <p:xfrm>
          <a:off x="5105400" y="1731980"/>
          <a:ext cx="39687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13" name="Equation" r:id="rId13" imgW="3924000" imgH="482400" progId="Equation.DSMT4">
                  <p:embed/>
                </p:oleObj>
              </mc:Choice>
              <mc:Fallback>
                <p:oleObj name="Equation" r:id="rId13" imgW="39240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731980"/>
                        <a:ext cx="396875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860799" y="1242665"/>
            <a:ext cx="507933" cy="708390"/>
            <a:chOff x="3632199" y="968010"/>
            <a:chExt cx="507933" cy="70839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3632199" y="1219200"/>
              <a:ext cx="228600" cy="4572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812798" y="96801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368867" y="1265255"/>
            <a:ext cx="507933" cy="708390"/>
            <a:chOff x="3632199" y="968010"/>
            <a:chExt cx="507933" cy="708390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3632199" y="1219200"/>
              <a:ext cx="228600" cy="4572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812798" y="96801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0</a:t>
              </a:r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1143000" y="1646255"/>
            <a:ext cx="4572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68514" y="2255855"/>
            <a:ext cx="332086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4706967" y="5715000"/>
            <a:ext cx="39036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dirty="0">
                <a:solidFill>
                  <a:srgbClr val="0000FF"/>
                </a:solidFill>
              </a:rPr>
              <a:t>How to increase the conversion?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331577"/>
              </p:ext>
            </p:extLst>
          </p:nvPr>
        </p:nvGraphicFramePr>
        <p:xfrm>
          <a:off x="3012440" y="4038600"/>
          <a:ext cx="1330960" cy="56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14" name="Equation" r:id="rId15" imgW="1663700" imgH="711200" progId="Equation.DSMT4">
                  <p:embed/>
                </p:oleObj>
              </mc:Choice>
              <mc:Fallback>
                <p:oleObj name="Equation" r:id="rId15" imgW="1663700" imgH="7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2440" y="4038600"/>
                        <a:ext cx="1330960" cy="568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178369"/>
              </p:ext>
            </p:extLst>
          </p:nvPr>
        </p:nvGraphicFramePr>
        <p:xfrm>
          <a:off x="5943600" y="4737100"/>
          <a:ext cx="2184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15" name="Equation" r:id="rId17" imgW="2184120" imgH="825480" progId="Equation.DSMT4">
                  <p:embed/>
                </p:oleObj>
              </mc:Choice>
              <mc:Fallback>
                <p:oleObj name="Equation" r:id="rId17" imgW="218412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943600" y="4737100"/>
                        <a:ext cx="21844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465946"/>
              </p:ext>
            </p:extLst>
          </p:nvPr>
        </p:nvGraphicFramePr>
        <p:xfrm>
          <a:off x="1187450" y="128656"/>
          <a:ext cx="825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16" name="Equation" r:id="rId19" imgW="825480" imgH="279360" progId="Equation.DSMT4">
                  <p:embed/>
                </p:oleObj>
              </mc:Choice>
              <mc:Fallback>
                <p:oleObj name="Equation" r:id="rId19" imgW="8254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187450" y="128656"/>
                        <a:ext cx="8255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866490"/>
              </p:ext>
            </p:extLst>
          </p:nvPr>
        </p:nvGraphicFramePr>
        <p:xfrm>
          <a:off x="88900" y="685345"/>
          <a:ext cx="89662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17" name="Equation" r:id="rId21" imgW="8966160" imgH="711000" progId="Equation.DSMT4">
                  <p:embed/>
                </p:oleObj>
              </mc:Choice>
              <mc:Fallback>
                <p:oleObj name="Equation" r:id="rId21" imgW="89661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" y="685345"/>
                        <a:ext cx="8966200" cy="7096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440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0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0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8" grpId="0"/>
      <p:bldP spid="50192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454" y="76200"/>
            <a:ext cx="8939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Does increasing the entering temperature increase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? </a:t>
            </a:r>
          </a:p>
        </p:txBody>
      </p:sp>
      <p:grpSp>
        <p:nvGrpSpPr>
          <p:cNvPr id="2" name="Group 18"/>
          <p:cNvGrpSpPr/>
          <p:nvPr/>
        </p:nvGrpSpPr>
        <p:grpSpPr>
          <a:xfrm>
            <a:off x="533400" y="1905000"/>
            <a:ext cx="7902987" cy="3448110"/>
            <a:chOff x="533400" y="2724090"/>
            <a:chExt cx="7902987" cy="3448110"/>
          </a:xfrm>
        </p:grpSpPr>
        <p:sp>
          <p:nvSpPr>
            <p:cNvPr id="30" name="TextBox 29"/>
            <p:cNvSpPr txBox="1"/>
            <p:nvPr/>
          </p:nvSpPr>
          <p:spPr>
            <a:xfrm rot="693233">
              <a:off x="7511042" y="5023730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7030A0"/>
                  </a:solidFill>
                </a:rPr>
                <a:t>X</a:t>
              </a:r>
              <a:r>
                <a:rPr lang="en-US" baseline="-25000" dirty="0" err="1" smtClean="0">
                  <a:solidFill>
                    <a:srgbClr val="7030A0"/>
                  </a:solidFill>
                </a:rPr>
                <a:t>Ae</a:t>
              </a:r>
              <a:endParaRPr lang="en-US" dirty="0" smtClean="0">
                <a:solidFill>
                  <a:srgbClr val="7030A0"/>
                </a:solidFill>
              </a:endParaRPr>
            </a:p>
          </p:txBody>
        </p:sp>
        <p:grpSp>
          <p:nvGrpSpPr>
            <p:cNvPr id="3" name="Group 17"/>
            <p:cNvGrpSpPr/>
            <p:nvPr/>
          </p:nvGrpSpPr>
          <p:grpSpPr>
            <a:xfrm>
              <a:off x="533400" y="2724090"/>
              <a:ext cx="7902987" cy="3448110"/>
              <a:chOff x="533400" y="2743200"/>
              <a:chExt cx="7902987" cy="344811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143000" y="2743200"/>
                <a:ext cx="7162800" cy="3048000"/>
              </a:xfrm>
              <a:prstGeom prst="rect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33400" y="4038600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X</a:t>
                </a:r>
                <a:r>
                  <a:rPr lang="en-US" sz="2000" baseline="-25000" dirty="0" smtClean="0"/>
                  <a:t>A</a:t>
                </a:r>
                <a:endParaRPr lang="en-US" sz="2000" dirty="0" smtClean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277710" y="5791200"/>
                <a:ext cx="8933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4163" indent="-284163" algn="ctr"/>
                <a:r>
                  <a:rPr lang="en-US" sz="2000" dirty="0" smtClean="0"/>
                  <a:t>T (K)</a:t>
                </a:r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flipV="1">
                <a:off x="1371600" y="3048000"/>
                <a:ext cx="6172200" cy="274320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 rot="20189208">
                <a:off x="865084" y="4339662"/>
                <a:ext cx="75713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A,EB</a:t>
                </a:r>
                <a:r>
                  <a:rPr 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for adiabatic operation	 (slants up for exothermic </a:t>
                </a:r>
                <a:r>
                  <a:rPr lang="en-US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rxn</a:t>
                </a:r>
                <a:r>
                  <a:rPr 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)	</a:t>
                </a:r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1143000" y="2819400"/>
                <a:ext cx="7124272" cy="2690117"/>
              </a:xfrm>
              <a:custGeom>
                <a:avLst/>
                <a:gdLst>
                  <a:gd name="connsiteX0" fmla="*/ 0 w 7006975"/>
                  <a:gd name="connsiteY0" fmla="*/ 0 h 2650733"/>
                  <a:gd name="connsiteX1" fmla="*/ 996593 w 7006975"/>
                  <a:gd name="connsiteY1" fmla="*/ 308225 h 2650733"/>
                  <a:gd name="connsiteX2" fmla="*/ 2157573 w 7006975"/>
                  <a:gd name="connsiteY2" fmla="*/ 945223 h 2650733"/>
                  <a:gd name="connsiteX3" fmla="*/ 3061699 w 7006975"/>
                  <a:gd name="connsiteY3" fmla="*/ 1510301 h 2650733"/>
                  <a:gd name="connsiteX4" fmla="*/ 4345969 w 7006975"/>
                  <a:gd name="connsiteY4" fmla="*/ 2034283 h 2650733"/>
                  <a:gd name="connsiteX5" fmla="*/ 7006975 w 7006975"/>
                  <a:gd name="connsiteY5" fmla="*/ 2650733 h 2650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006975" h="2650733">
                    <a:moveTo>
                      <a:pt x="0" y="0"/>
                    </a:moveTo>
                    <a:cubicBezTo>
                      <a:pt x="318499" y="75344"/>
                      <a:pt x="636998" y="150688"/>
                      <a:pt x="996593" y="308225"/>
                    </a:cubicBezTo>
                    <a:cubicBezTo>
                      <a:pt x="1356188" y="465762"/>
                      <a:pt x="1813389" y="744877"/>
                      <a:pt x="2157573" y="945223"/>
                    </a:cubicBezTo>
                    <a:cubicBezTo>
                      <a:pt x="2501757" y="1145569"/>
                      <a:pt x="2696966" y="1328791"/>
                      <a:pt x="3061699" y="1510301"/>
                    </a:cubicBezTo>
                    <a:cubicBezTo>
                      <a:pt x="3426432" y="1691811"/>
                      <a:pt x="3688423" y="1844211"/>
                      <a:pt x="4345969" y="2034283"/>
                    </a:cubicBezTo>
                    <a:cubicBezTo>
                      <a:pt x="5003515" y="2224355"/>
                      <a:pt x="6582310" y="2553129"/>
                      <a:pt x="7006975" y="2650733"/>
                    </a:cubicBezTo>
                  </a:path>
                </a:pathLst>
              </a:custGeom>
              <a:ln w="190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 rot="1799783">
                <a:off x="2434803" y="3211345"/>
                <a:ext cx="203132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7030A0"/>
                    </a:solidFill>
                  </a:rPr>
                  <a:t>Equilibrium curve </a:t>
                </a:r>
              </a:p>
              <a:p>
                <a:pPr algn="ctr"/>
                <a:r>
                  <a:rPr lang="en-US" dirty="0" smtClean="0">
                    <a:solidFill>
                      <a:srgbClr val="7030A0"/>
                    </a:solidFill>
                  </a:rPr>
                  <a:t>for exothermic </a:t>
                </a:r>
                <a:r>
                  <a:rPr lang="en-US" dirty="0" err="1" smtClean="0">
                    <a:solidFill>
                      <a:srgbClr val="7030A0"/>
                    </a:solidFill>
                  </a:rPr>
                  <a:t>rxn</a:t>
                </a:r>
                <a:endParaRPr lang="en-US" dirty="0" smtClean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rot="5400000">
                <a:off x="3758520" y="5124360"/>
                <a:ext cx="1371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0800000">
                <a:off x="1153274" y="4440148"/>
                <a:ext cx="329184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23556" name="Object 9"/>
          <p:cNvGraphicFramePr>
            <a:graphicFrameLocks noChangeAspect="1"/>
          </p:cNvGraphicFramePr>
          <p:nvPr/>
        </p:nvGraphicFramePr>
        <p:xfrm>
          <a:off x="458788" y="660400"/>
          <a:ext cx="252253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8" name="Equation" r:id="rId3" imgW="2527200" imgH="787320" progId="Equation.DSMT4">
                  <p:embed/>
                </p:oleObj>
              </mc:Choice>
              <mc:Fallback>
                <p:oleObj name="Equation" r:id="rId3" imgW="2527200" imgH="7873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660400"/>
                        <a:ext cx="2522537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7"/>
          <p:cNvGraphicFramePr>
            <a:graphicFrameLocks noChangeAspect="1"/>
          </p:cNvGraphicFramePr>
          <p:nvPr/>
        </p:nvGraphicFramePr>
        <p:xfrm>
          <a:off x="3581400" y="508000"/>
          <a:ext cx="49403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9" name="Equation" r:id="rId5" imgW="4940280" imgH="1168200" progId="Equation.DSMT4">
                  <p:embed/>
                </p:oleObj>
              </mc:Choice>
              <mc:Fallback>
                <p:oleObj name="Equation" r:id="rId5" imgW="4940280" imgH="1168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08000"/>
                        <a:ext cx="49403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275346" y="5562600"/>
            <a:ext cx="4593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Higher T moves X</a:t>
            </a:r>
            <a:r>
              <a:rPr lang="en-US" sz="2000" baseline="-25000" dirty="0" smtClean="0">
                <a:solidFill>
                  <a:srgbClr val="008000"/>
                </a:solidFill>
              </a:rPr>
              <a:t>A,EB</a:t>
            </a:r>
            <a:r>
              <a:rPr lang="en-US" sz="2000" dirty="0" smtClean="0">
                <a:solidFill>
                  <a:srgbClr val="008000"/>
                </a:solidFill>
              </a:rPr>
              <a:t> curve to the right</a:t>
            </a:r>
          </a:p>
        </p:txBody>
      </p:sp>
      <p:grpSp>
        <p:nvGrpSpPr>
          <p:cNvPr id="5" name="Group 34"/>
          <p:cNvGrpSpPr/>
          <p:nvPr/>
        </p:nvGrpSpPr>
        <p:grpSpPr>
          <a:xfrm>
            <a:off x="3200400" y="2667000"/>
            <a:ext cx="5147272" cy="2286000"/>
            <a:chOff x="3200400" y="2667000"/>
            <a:chExt cx="5147272" cy="2286000"/>
          </a:xfrm>
        </p:grpSpPr>
        <p:cxnSp>
          <p:nvCxnSpPr>
            <p:cNvPr id="24" name="Straight Connector 23"/>
            <p:cNvCxnSpPr/>
            <p:nvPr/>
          </p:nvCxnSpPr>
          <p:spPr>
            <a:xfrm flipV="1">
              <a:off x="3200400" y="2667000"/>
              <a:ext cx="5105400" cy="2286000"/>
            </a:xfrm>
            <a:prstGeom prst="line">
              <a:avLst/>
            </a:prstGeom>
            <a:ln w="190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 rot="20189208">
              <a:off x="5564474" y="3283060"/>
              <a:ext cx="2783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Adiabatic op, X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A,EB</a:t>
              </a:r>
              <a:r>
                <a:rPr lang="en-US" dirty="0" smtClean="0">
                  <a:solidFill>
                    <a:srgbClr val="008000"/>
                  </a:solidFill>
                </a:rPr>
                <a:t> at T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i0,2</a:t>
              </a:r>
              <a:endParaRPr lang="en-US" dirty="0" smtClean="0">
                <a:solidFill>
                  <a:srgbClr val="008000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597249" y="6103880"/>
            <a:ext cx="59495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X</a:t>
            </a:r>
            <a:r>
              <a:rPr lang="en-US" sz="2000" baseline="-25000" dirty="0" err="1" smtClean="0"/>
              <a:t>A,e</a:t>
            </a:r>
            <a:r>
              <a:rPr lang="en-US" sz="2000" dirty="0" smtClean="0"/>
              <a:t>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adiabatic</a:t>
            </a:r>
            <a:r>
              <a:rPr lang="en-US" sz="2000" dirty="0" smtClean="0"/>
              <a:t>) decreases for an exothermic reaction</a:t>
            </a: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4888894" y="4462686"/>
            <a:ext cx="960120" cy="1588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>
            <a:off x="1177160" y="3983420"/>
            <a:ext cx="4192588" cy="1588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143000" y="3210910"/>
            <a:ext cx="1222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X</a:t>
            </a:r>
            <a:r>
              <a:rPr lang="en-US" sz="2000" baseline="-25000" dirty="0" err="1" smtClean="0"/>
              <a:t>A,e</a:t>
            </a:r>
            <a:r>
              <a:rPr lang="en-US" sz="2000" baseline="-25000" dirty="0" smtClean="0"/>
              <a:t> at Ti0,1</a:t>
            </a:r>
            <a:endParaRPr lang="en-US" sz="2000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762000" y="39624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 smtClean="0">
                <a:solidFill>
                  <a:srgbClr val="0080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A,e</a:t>
            </a:r>
            <a:r>
              <a:rPr lang="en-US" sz="2000" baseline="-25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>
                <a:solidFill>
                  <a:srgbClr val="008000"/>
                </a:solidFill>
              </a:rPr>
              <a:t>at T</a:t>
            </a:r>
            <a:r>
              <a:rPr lang="en-US" sz="2000" baseline="-25000" dirty="0" smtClean="0">
                <a:solidFill>
                  <a:srgbClr val="008000"/>
                </a:solidFill>
              </a:rPr>
              <a:t>i0,2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6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Optimum Feed Temperature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723901" y="838200"/>
            <a:ext cx="76961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altLang="zh-TW" sz="2000" dirty="0"/>
              <a:t>For a reversible and exothermic </a:t>
            </a:r>
            <a:r>
              <a:rPr lang="en-GB" altLang="zh-TW" sz="2000" dirty="0" smtClean="0"/>
              <a:t>reaction, the feed temperature should be optimized to maximize the conversion</a:t>
            </a:r>
            <a:endParaRPr lang="en-GB" altLang="zh-TW" sz="2000" dirty="0"/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1134208" y="5061505"/>
            <a:ext cx="35066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 flipV="1">
            <a:off x="1122485" y="2129393"/>
            <a:ext cx="0" cy="2932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Freeform 6"/>
          <p:cNvSpPr>
            <a:spLocks/>
          </p:cNvSpPr>
          <p:nvPr/>
        </p:nvSpPr>
        <p:spPr bwMode="auto">
          <a:xfrm>
            <a:off x="1122485" y="2429430"/>
            <a:ext cx="2842846" cy="2644775"/>
          </a:xfrm>
          <a:custGeom>
            <a:avLst/>
            <a:gdLst>
              <a:gd name="T0" fmla="*/ 0 w 1940"/>
              <a:gd name="T1" fmla="*/ 33338 h 1666"/>
              <a:gd name="T2" fmla="*/ 557213 w 1940"/>
              <a:gd name="T3" fmla="*/ 33338 h 1666"/>
              <a:gd name="T4" fmla="*/ 1236663 w 1940"/>
              <a:gd name="T5" fmla="*/ 82550 h 1666"/>
              <a:gd name="T6" fmla="*/ 1706563 w 1940"/>
              <a:gd name="T7" fmla="*/ 528638 h 1666"/>
              <a:gd name="T8" fmla="*/ 2041525 w 1940"/>
              <a:gd name="T9" fmla="*/ 1109663 h 1666"/>
              <a:gd name="T10" fmla="*/ 2362200 w 1940"/>
              <a:gd name="T11" fmla="*/ 1690688 h 1666"/>
              <a:gd name="T12" fmla="*/ 2720975 w 1940"/>
              <a:gd name="T13" fmla="*/ 2384425 h 1666"/>
              <a:gd name="T14" fmla="*/ 2906713 w 1940"/>
              <a:gd name="T15" fmla="*/ 2582863 h 1666"/>
              <a:gd name="T16" fmla="*/ 3079750 w 1940"/>
              <a:gd name="T17" fmla="*/ 2644775 h 16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40"/>
              <a:gd name="T28" fmla="*/ 0 h 1666"/>
              <a:gd name="T29" fmla="*/ 1940 w 1940"/>
              <a:gd name="T30" fmla="*/ 1666 h 166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40" h="1666">
                <a:moveTo>
                  <a:pt x="0" y="21"/>
                </a:moveTo>
                <a:cubicBezTo>
                  <a:pt x="110" y="18"/>
                  <a:pt x="221" y="16"/>
                  <a:pt x="351" y="21"/>
                </a:cubicBezTo>
                <a:cubicBezTo>
                  <a:pt x="481" y="26"/>
                  <a:pt x="658" y="0"/>
                  <a:pt x="779" y="52"/>
                </a:cubicBezTo>
                <a:cubicBezTo>
                  <a:pt x="900" y="104"/>
                  <a:pt x="990" y="225"/>
                  <a:pt x="1075" y="333"/>
                </a:cubicBezTo>
                <a:cubicBezTo>
                  <a:pt x="1160" y="441"/>
                  <a:pt x="1217" y="577"/>
                  <a:pt x="1286" y="699"/>
                </a:cubicBezTo>
                <a:cubicBezTo>
                  <a:pt x="1355" y="821"/>
                  <a:pt x="1417" y="931"/>
                  <a:pt x="1488" y="1065"/>
                </a:cubicBezTo>
                <a:cubicBezTo>
                  <a:pt x="1559" y="1199"/>
                  <a:pt x="1657" y="1408"/>
                  <a:pt x="1714" y="1502"/>
                </a:cubicBezTo>
                <a:cubicBezTo>
                  <a:pt x="1771" y="1596"/>
                  <a:pt x="1793" y="1600"/>
                  <a:pt x="1831" y="1627"/>
                </a:cubicBezTo>
                <a:cubicBezTo>
                  <a:pt x="1869" y="1654"/>
                  <a:pt x="1904" y="1660"/>
                  <a:pt x="1940" y="166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1371600" y="2026205"/>
            <a:ext cx="24801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1800" dirty="0"/>
              <a:t>From thermodynamics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479182" y="2197655"/>
            <a:ext cx="583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dirty="0"/>
              <a:t>X</a:t>
            </a:r>
            <a:r>
              <a:rPr lang="en-GB" altLang="zh-TW" sz="2000" baseline="-25000" dirty="0"/>
              <a:t>EB</a:t>
            </a:r>
            <a:endParaRPr lang="en-GB" altLang="zh-TW" sz="2000" dirty="0"/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4337539" y="5117068"/>
            <a:ext cx="3414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TW"/>
              <a:t>T</a:t>
            </a:r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 flipV="1">
            <a:off x="3257550" y="4751943"/>
            <a:ext cx="344365" cy="309562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3069981" y="5029756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chemeClr val="accent6">
                    <a:lumMod val="75000"/>
                  </a:schemeClr>
                </a:solidFill>
              </a:rPr>
              <a:t>600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2460381" y="5042456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chemeClr val="accent5">
                    <a:lumMod val="75000"/>
                  </a:schemeClr>
                </a:solidFill>
              </a:rPr>
              <a:t>500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1363561" y="5042456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rgbClr val="008000"/>
                </a:solidFill>
              </a:rPr>
              <a:t>350</a:t>
            </a:r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 flipV="1">
            <a:off x="2687516" y="4282043"/>
            <a:ext cx="707781" cy="792162"/>
          </a:xfrm>
          <a:prstGeom prst="line">
            <a:avLst/>
          </a:prstGeom>
          <a:noFill/>
          <a:ln w="28575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 flipV="1">
            <a:off x="1648558" y="3402569"/>
            <a:ext cx="1301262" cy="16589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 flipH="1">
            <a:off x="1134208" y="4751943"/>
            <a:ext cx="2466243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5" name="Line 17"/>
          <p:cNvSpPr>
            <a:spLocks noChangeShapeType="1"/>
          </p:cNvSpPr>
          <p:nvPr/>
        </p:nvSpPr>
        <p:spPr bwMode="auto">
          <a:xfrm flipH="1">
            <a:off x="1122485" y="4294743"/>
            <a:ext cx="2261089" cy="0"/>
          </a:xfrm>
          <a:prstGeom prst="line">
            <a:avLst/>
          </a:prstGeom>
          <a:noFill/>
          <a:ln w="28575">
            <a:solidFill>
              <a:schemeClr val="accent5">
                <a:lumMod val="75000"/>
              </a:schemeClr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533400" y="4586843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chemeClr val="accent6">
                    <a:lumMod val="75000"/>
                  </a:schemeClr>
                </a:solidFill>
              </a:rPr>
              <a:t>0.15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533400" y="4129643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chemeClr val="accent5">
                    <a:lumMod val="75000"/>
                  </a:schemeClr>
                </a:solidFill>
              </a:rPr>
              <a:t>0.33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509493" y="3245406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rgbClr val="008000"/>
                </a:solidFill>
              </a:rPr>
              <a:t>0.75</a:t>
            </a:r>
          </a:p>
        </p:txBody>
      </p:sp>
      <p:sp>
        <p:nvSpPr>
          <p:cNvPr id="78869" name="Line 21"/>
          <p:cNvSpPr>
            <a:spLocks noChangeShapeType="1"/>
          </p:cNvSpPr>
          <p:nvPr/>
        </p:nvSpPr>
        <p:spPr bwMode="auto">
          <a:xfrm flipH="1">
            <a:off x="1134208" y="3427968"/>
            <a:ext cx="1815612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4419602" y="2483406"/>
            <a:ext cx="4428150" cy="2967038"/>
            <a:chOff x="4419602" y="2590801"/>
            <a:chExt cx="4428150" cy="2967038"/>
          </a:xfrm>
        </p:grpSpPr>
        <p:grpSp>
          <p:nvGrpSpPr>
            <p:cNvPr id="2" name="Group 35"/>
            <p:cNvGrpSpPr>
              <a:grpSpLocks/>
            </p:cNvGrpSpPr>
            <p:nvPr/>
          </p:nvGrpSpPr>
          <p:grpSpPr bwMode="auto">
            <a:xfrm>
              <a:off x="4419602" y="2590801"/>
              <a:ext cx="3434862" cy="2967038"/>
              <a:chOff x="3216" y="2304"/>
              <a:chExt cx="2344" cy="1869"/>
            </a:xfrm>
          </p:grpSpPr>
          <p:sp>
            <p:nvSpPr>
              <p:cNvPr id="78875" name="Line 22"/>
              <p:cNvSpPr>
                <a:spLocks noChangeShapeType="1"/>
              </p:cNvSpPr>
              <p:nvPr/>
            </p:nvSpPr>
            <p:spPr bwMode="auto">
              <a:xfrm flipV="1">
                <a:off x="3558" y="3944"/>
                <a:ext cx="18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6" name="Line 23"/>
              <p:cNvSpPr>
                <a:spLocks noChangeShapeType="1"/>
              </p:cNvSpPr>
              <p:nvPr/>
            </p:nvSpPr>
            <p:spPr bwMode="auto">
              <a:xfrm flipV="1">
                <a:off x="3551" y="2354"/>
                <a:ext cx="0" cy="158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7" name="Freeform 24"/>
              <p:cNvSpPr>
                <a:spLocks/>
              </p:cNvSpPr>
              <p:nvPr/>
            </p:nvSpPr>
            <p:spPr bwMode="auto">
              <a:xfrm>
                <a:off x="3551" y="3663"/>
                <a:ext cx="662" cy="280"/>
              </a:xfrm>
              <a:custGeom>
                <a:avLst/>
                <a:gdLst>
                  <a:gd name="T0" fmla="*/ 0 w 662"/>
                  <a:gd name="T1" fmla="*/ 280 h 280"/>
                  <a:gd name="T2" fmla="*/ 132 w 662"/>
                  <a:gd name="T3" fmla="*/ 265 h 280"/>
                  <a:gd name="T4" fmla="*/ 304 w 662"/>
                  <a:gd name="T5" fmla="*/ 179 h 280"/>
                  <a:gd name="T6" fmla="*/ 436 w 662"/>
                  <a:gd name="T7" fmla="*/ 62 h 280"/>
                  <a:gd name="T8" fmla="*/ 662 w 662"/>
                  <a:gd name="T9" fmla="*/ 8 h 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62"/>
                  <a:gd name="T16" fmla="*/ 0 h 280"/>
                  <a:gd name="T17" fmla="*/ 662 w 662"/>
                  <a:gd name="T18" fmla="*/ 280 h 2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62" h="280">
                    <a:moveTo>
                      <a:pt x="0" y="280"/>
                    </a:moveTo>
                    <a:cubicBezTo>
                      <a:pt x="30" y="278"/>
                      <a:pt x="94" y="280"/>
                      <a:pt x="132" y="265"/>
                    </a:cubicBezTo>
                    <a:cubicBezTo>
                      <a:pt x="192" y="242"/>
                      <a:pt x="243" y="199"/>
                      <a:pt x="304" y="179"/>
                    </a:cubicBezTo>
                    <a:cubicBezTo>
                      <a:pt x="346" y="137"/>
                      <a:pt x="386" y="96"/>
                      <a:pt x="436" y="62"/>
                    </a:cubicBezTo>
                    <a:cubicBezTo>
                      <a:pt x="479" y="0"/>
                      <a:pt x="598" y="8"/>
                      <a:pt x="662" y="8"/>
                    </a:cubicBez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8" name="Freeform 25"/>
              <p:cNvSpPr>
                <a:spLocks/>
              </p:cNvSpPr>
              <p:nvPr/>
            </p:nvSpPr>
            <p:spPr bwMode="auto">
              <a:xfrm>
                <a:off x="3551" y="3399"/>
                <a:ext cx="1293" cy="552"/>
              </a:xfrm>
              <a:custGeom>
                <a:avLst/>
                <a:gdLst>
                  <a:gd name="T0" fmla="*/ 0 w 1293"/>
                  <a:gd name="T1" fmla="*/ 552 h 552"/>
                  <a:gd name="T2" fmla="*/ 459 w 1293"/>
                  <a:gd name="T3" fmla="*/ 513 h 552"/>
                  <a:gd name="T4" fmla="*/ 724 w 1293"/>
                  <a:gd name="T5" fmla="*/ 435 h 552"/>
                  <a:gd name="T6" fmla="*/ 833 w 1293"/>
                  <a:gd name="T7" fmla="*/ 295 h 552"/>
                  <a:gd name="T8" fmla="*/ 872 w 1293"/>
                  <a:gd name="T9" fmla="*/ 225 h 552"/>
                  <a:gd name="T10" fmla="*/ 927 w 1293"/>
                  <a:gd name="T11" fmla="*/ 139 h 552"/>
                  <a:gd name="T12" fmla="*/ 1293 w 1293"/>
                  <a:gd name="T13" fmla="*/ 22 h 5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93"/>
                  <a:gd name="T22" fmla="*/ 0 h 552"/>
                  <a:gd name="T23" fmla="*/ 1293 w 1293"/>
                  <a:gd name="T24" fmla="*/ 552 h 5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93" h="552">
                    <a:moveTo>
                      <a:pt x="0" y="552"/>
                    </a:moveTo>
                    <a:cubicBezTo>
                      <a:pt x="160" y="546"/>
                      <a:pt x="302" y="527"/>
                      <a:pt x="459" y="513"/>
                    </a:cubicBezTo>
                    <a:cubicBezTo>
                      <a:pt x="529" y="490"/>
                      <a:pt x="667" y="487"/>
                      <a:pt x="724" y="435"/>
                    </a:cubicBezTo>
                    <a:cubicBezTo>
                      <a:pt x="759" y="403"/>
                      <a:pt x="818" y="340"/>
                      <a:pt x="833" y="295"/>
                    </a:cubicBezTo>
                    <a:cubicBezTo>
                      <a:pt x="859" y="219"/>
                      <a:pt x="833" y="272"/>
                      <a:pt x="872" y="225"/>
                    </a:cubicBezTo>
                    <a:cubicBezTo>
                      <a:pt x="898" y="193"/>
                      <a:pt x="893" y="163"/>
                      <a:pt x="927" y="139"/>
                    </a:cubicBezTo>
                    <a:cubicBezTo>
                      <a:pt x="1024" y="0"/>
                      <a:pt x="1116" y="22"/>
                      <a:pt x="1293" y="22"/>
                    </a:cubicBezTo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9" name="Freeform 29"/>
              <p:cNvSpPr>
                <a:spLocks/>
              </p:cNvSpPr>
              <p:nvPr/>
            </p:nvSpPr>
            <p:spPr bwMode="auto">
              <a:xfrm>
                <a:off x="3551" y="3842"/>
                <a:ext cx="1823" cy="113"/>
              </a:xfrm>
              <a:custGeom>
                <a:avLst/>
                <a:gdLst>
                  <a:gd name="T0" fmla="*/ 0 w 1823"/>
                  <a:gd name="T1" fmla="*/ 109 h 113"/>
                  <a:gd name="T2" fmla="*/ 428 w 1823"/>
                  <a:gd name="T3" fmla="*/ 101 h 113"/>
                  <a:gd name="T4" fmla="*/ 1098 w 1823"/>
                  <a:gd name="T5" fmla="*/ 109 h 113"/>
                  <a:gd name="T6" fmla="*/ 1550 w 1823"/>
                  <a:gd name="T7" fmla="*/ 78 h 113"/>
                  <a:gd name="T8" fmla="*/ 1823 w 1823"/>
                  <a:gd name="T9" fmla="*/ 0 h 1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23"/>
                  <a:gd name="T16" fmla="*/ 0 h 113"/>
                  <a:gd name="T17" fmla="*/ 1823 w 1823"/>
                  <a:gd name="T18" fmla="*/ 113 h 1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23" h="113">
                    <a:moveTo>
                      <a:pt x="0" y="109"/>
                    </a:moveTo>
                    <a:cubicBezTo>
                      <a:pt x="122" y="105"/>
                      <a:pt x="245" y="101"/>
                      <a:pt x="428" y="101"/>
                    </a:cubicBezTo>
                    <a:cubicBezTo>
                      <a:pt x="611" y="101"/>
                      <a:pt x="911" y="113"/>
                      <a:pt x="1098" y="109"/>
                    </a:cubicBezTo>
                    <a:cubicBezTo>
                      <a:pt x="1285" y="105"/>
                      <a:pt x="1429" y="96"/>
                      <a:pt x="1550" y="78"/>
                    </a:cubicBezTo>
                    <a:cubicBezTo>
                      <a:pt x="1671" y="60"/>
                      <a:pt x="1747" y="30"/>
                      <a:pt x="1823" y="0"/>
                    </a:cubicBezTo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0" name="Line 30"/>
              <p:cNvSpPr>
                <a:spLocks noChangeShapeType="1"/>
              </p:cNvSpPr>
              <p:nvPr/>
            </p:nvSpPr>
            <p:spPr bwMode="auto">
              <a:xfrm flipV="1">
                <a:off x="4190" y="3663"/>
                <a:ext cx="1231" cy="0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1" name="Line 31"/>
              <p:cNvSpPr>
                <a:spLocks noChangeShapeType="1"/>
              </p:cNvSpPr>
              <p:nvPr/>
            </p:nvSpPr>
            <p:spPr bwMode="auto">
              <a:xfrm>
                <a:off x="4829" y="3421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2" name="Text Box 32"/>
              <p:cNvSpPr txBox="1">
                <a:spLocks noChangeArrowheads="1"/>
              </p:cNvSpPr>
              <p:nvPr/>
            </p:nvSpPr>
            <p:spPr bwMode="auto">
              <a:xfrm>
                <a:off x="3216" y="2304"/>
                <a:ext cx="30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altLang="zh-TW" dirty="0" smtClean="0"/>
                  <a:t>X</a:t>
                </a:r>
                <a:r>
                  <a:rPr lang="en-GB" altLang="zh-TW" baseline="-25000" dirty="0" smtClean="0"/>
                  <a:t>A</a:t>
                </a:r>
                <a:endParaRPr lang="en-GB" altLang="zh-TW" dirty="0"/>
              </a:p>
            </p:txBody>
          </p:sp>
          <p:sp>
            <p:nvSpPr>
              <p:cNvPr id="78883" name="Text Box 33"/>
              <p:cNvSpPr txBox="1">
                <a:spLocks noChangeArrowheads="1"/>
              </p:cNvSpPr>
              <p:nvPr/>
            </p:nvSpPr>
            <p:spPr bwMode="auto">
              <a:xfrm>
                <a:off x="5285" y="3940"/>
                <a:ext cx="27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altLang="zh-TW"/>
                  <a:t>W</a:t>
                </a:r>
              </a:p>
            </p:txBody>
          </p:sp>
        </p:grpSp>
        <p:sp>
          <p:nvSpPr>
            <p:cNvPr id="78871" name="Text Box 34"/>
            <p:cNvSpPr txBox="1">
              <a:spLocks noChangeArrowheads="1"/>
            </p:cNvSpPr>
            <p:nvPr/>
          </p:nvSpPr>
          <p:spPr bwMode="auto">
            <a:xfrm>
              <a:off x="7693269" y="4532314"/>
              <a:ext cx="11544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2000"/>
                <a:t>T</a:t>
              </a:r>
              <a:r>
                <a:rPr lang="en-GB" altLang="zh-TW" sz="2000" baseline="-25000"/>
                <a:t>0</a:t>
              </a:r>
              <a:r>
                <a:rPr lang="en-GB" altLang="zh-TW" sz="2000"/>
                <a:t> = 600</a:t>
              </a:r>
            </a:p>
          </p:txBody>
        </p:sp>
        <p:sp>
          <p:nvSpPr>
            <p:cNvPr id="78872" name="Text Box 36"/>
            <p:cNvSpPr txBox="1">
              <a:spLocks noChangeArrowheads="1"/>
            </p:cNvSpPr>
            <p:nvPr/>
          </p:nvSpPr>
          <p:spPr bwMode="auto">
            <a:xfrm>
              <a:off x="7693269" y="4176714"/>
              <a:ext cx="11544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2000"/>
                <a:t>T</a:t>
              </a:r>
              <a:r>
                <a:rPr lang="en-GB" altLang="zh-TW" sz="2000" baseline="-25000"/>
                <a:t>0</a:t>
              </a:r>
              <a:r>
                <a:rPr lang="en-GB" altLang="zh-TW" sz="2000"/>
                <a:t> = 500</a:t>
              </a:r>
            </a:p>
          </p:txBody>
        </p:sp>
        <p:sp>
          <p:nvSpPr>
            <p:cNvPr id="78873" name="Text Box 37"/>
            <p:cNvSpPr txBox="1">
              <a:spLocks noChangeArrowheads="1"/>
            </p:cNvSpPr>
            <p:nvPr/>
          </p:nvSpPr>
          <p:spPr bwMode="auto">
            <a:xfrm>
              <a:off x="7693269" y="4811714"/>
              <a:ext cx="11544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2000"/>
                <a:t>T</a:t>
              </a:r>
              <a:r>
                <a:rPr lang="en-GB" altLang="zh-TW" sz="2000" baseline="-25000"/>
                <a:t>0</a:t>
              </a:r>
              <a:r>
                <a:rPr lang="en-GB" altLang="zh-TW" sz="2000"/>
                <a:t> = 350</a:t>
              </a:r>
            </a:p>
          </p:txBody>
        </p:sp>
      </p:grpSp>
      <p:sp>
        <p:nvSpPr>
          <p:cNvPr id="78874" name="Text Box 38"/>
          <p:cNvSpPr txBox="1">
            <a:spLocks noChangeArrowheads="1"/>
          </p:cNvSpPr>
          <p:nvPr/>
        </p:nvSpPr>
        <p:spPr bwMode="auto">
          <a:xfrm>
            <a:off x="1" y="618909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altLang="zh-TW" sz="2000" dirty="0" smtClean="0">
                <a:solidFill>
                  <a:srgbClr val="7030A0"/>
                </a:solidFill>
              </a:rPr>
              <a:t>There </a:t>
            </a:r>
            <a:r>
              <a:rPr lang="en-GB" altLang="zh-TW" sz="2000" dirty="0">
                <a:solidFill>
                  <a:srgbClr val="7030A0"/>
                </a:solidFill>
              </a:rPr>
              <a:t>is an optimum inlet temperature!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62435" y="1600200"/>
            <a:ext cx="6419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High T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: reaction reaches equilibrium fast, but X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is low</a:t>
            </a:r>
          </a:p>
        </p:txBody>
      </p:sp>
      <p:sp>
        <p:nvSpPr>
          <p:cNvPr id="38" name="Rectangle 37"/>
          <p:cNvSpPr/>
          <p:nvPr/>
        </p:nvSpPr>
        <p:spPr>
          <a:xfrm>
            <a:off x="0" y="537000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altLang="zh-TW" sz="2000" dirty="0" smtClean="0">
                <a:solidFill>
                  <a:srgbClr val="0000FF"/>
                </a:solidFill>
              </a:rPr>
              <a:t>Low T</a:t>
            </a:r>
            <a:r>
              <a:rPr lang="en-GB" altLang="zh-TW" sz="2000" baseline="-25000" dirty="0" smtClean="0">
                <a:solidFill>
                  <a:srgbClr val="0000FF"/>
                </a:solidFill>
              </a:rPr>
              <a:t>0</a:t>
            </a:r>
            <a:r>
              <a:rPr lang="en-GB" altLang="zh-TW" sz="2000" dirty="0" smtClean="0">
                <a:solidFill>
                  <a:srgbClr val="0000FF"/>
                </a:solidFill>
              </a:rPr>
              <a:t> would give high </a:t>
            </a:r>
            <a:r>
              <a:rPr lang="en-GB" altLang="zh-TW" sz="2000" dirty="0" err="1" smtClean="0">
                <a:solidFill>
                  <a:srgbClr val="0000FF"/>
                </a:solidFill>
              </a:rPr>
              <a:t>X</a:t>
            </a:r>
            <a:r>
              <a:rPr lang="en-GB" altLang="zh-TW" sz="2000" baseline="-25000" dirty="0" err="1" smtClean="0">
                <a:solidFill>
                  <a:srgbClr val="0000FF"/>
                </a:solidFill>
              </a:rPr>
              <a:t>A,e</a:t>
            </a:r>
            <a:r>
              <a:rPr lang="en-GB" altLang="zh-TW" sz="2000" dirty="0" smtClean="0">
                <a:solidFill>
                  <a:srgbClr val="0000FF"/>
                </a:solidFill>
              </a:rPr>
              <a:t> but the specific reaction rate k is so small that most of the reactant passes through the reactor without reacting (never reach </a:t>
            </a:r>
            <a:r>
              <a:rPr lang="en-GB" altLang="zh-TW" sz="2000" dirty="0" err="1" smtClean="0">
                <a:solidFill>
                  <a:srgbClr val="0000FF"/>
                </a:solidFill>
              </a:rPr>
              <a:t>X</a:t>
            </a:r>
            <a:r>
              <a:rPr lang="en-GB" altLang="zh-TW" sz="2000" baseline="-25000" dirty="0" err="1" smtClean="0">
                <a:solidFill>
                  <a:srgbClr val="0000FF"/>
                </a:solidFill>
              </a:rPr>
              <a:t>A,e</a:t>
            </a:r>
            <a:r>
              <a:rPr lang="en-GB" altLang="zh-TW" sz="2000" dirty="0" smtClean="0">
                <a:solidFill>
                  <a:srgbClr val="0000FF"/>
                </a:solidFill>
              </a:rPr>
              <a:t>)</a:t>
            </a:r>
            <a:endParaRPr lang="en-GB" altLang="zh-TW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8" grpId="0" animBg="1"/>
      <p:bldP spid="78859" grpId="0"/>
      <p:bldP spid="78860" grpId="0"/>
      <p:bldP spid="78861" grpId="0"/>
      <p:bldP spid="78862" grpId="0" animBg="1"/>
      <p:bldP spid="78863" grpId="0" animBg="1"/>
      <p:bldP spid="78864" grpId="0" animBg="1"/>
      <p:bldP spid="78865" grpId="0" animBg="1"/>
      <p:bldP spid="78866" grpId="0"/>
      <p:bldP spid="78867" grpId="0"/>
      <p:bldP spid="78868" grpId="0"/>
      <p:bldP spid="78869" grpId="0" animBg="1"/>
      <p:bldP spid="78874" grpId="0"/>
      <p:bldP spid="37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How does one increase X</a:t>
            </a:r>
            <a:r>
              <a:rPr lang="en-US" sz="3200" baseline="-25000" dirty="0" smtClean="0"/>
              <a:t>A</a:t>
            </a:r>
            <a:r>
              <a:rPr lang="en-US" sz="3200" dirty="0" smtClean="0"/>
              <a:t> for adiabatic operation of an exothermic reaction?</a:t>
            </a:r>
            <a:endParaRPr lang="en-US" sz="32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385730" y="980326"/>
            <a:ext cx="8372540" cy="5180256"/>
            <a:chOff x="385730" y="1525344"/>
            <a:chExt cx="8372540" cy="5180256"/>
          </a:xfrm>
        </p:grpSpPr>
        <p:sp>
          <p:nvSpPr>
            <p:cNvPr id="76811" name="Text Box 16"/>
            <p:cNvSpPr txBox="1">
              <a:spLocks noChangeArrowheads="1"/>
            </p:cNvSpPr>
            <p:nvPr/>
          </p:nvSpPr>
          <p:spPr bwMode="auto">
            <a:xfrm>
              <a:off x="2902354" y="1525344"/>
              <a:ext cx="279275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GB" altLang="zh-TW" sz="2000" dirty="0" smtClean="0"/>
                <a:t>with </a:t>
              </a:r>
              <a:r>
                <a:rPr lang="en-GB" altLang="zh-TW" sz="2000" dirty="0" err="1"/>
                <a:t>interstage</a:t>
              </a:r>
              <a:r>
                <a:rPr lang="en-GB" altLang="zh-TW" sz="2000" dirty="0"/>
                <a:t> </a:t>
              </a:r>
              <a:r>
                <a:rPr lang="en-GB" altLang="zh-TW" sz="2000" dirty="0" smtClean="0"/>
                <a:t>cooling!</a:t>
              </a:r>
              <a:endParaRPr lang="en-GB" altLang="zh-TW" sz="2000" dirty="0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838200" y="1828800"/>
              <a:ext cx="6548738" cy="4057430"/>
              <a:chOff x="838200" y="2286000"/>
              <a:chExt cx="6548738" cy="4057430"/>
            </a:xfrm>
          </p:grpSpPr>
          <p:grpSp>
            <p:nvGrpSpPr>
              <p:cNvPr id="2" name="Group 7"/>
              <p:cNvGrpSpPr>
                <a:grpSpLocks/>
              </p:cNvGrpSpPr>
              <p:nvPr/>
            </p:nvGrpSpPr>
            <p:grpSpPr bwMode="auto">
              <a:xfrm>
                <a:off x="1777512" y="2402107"/>
                <a:ext cx="5609426" cy="3941323"/>
                <a:chOff x="1314" y="608"/>
                <a:chExt cx="2840" cy="2061"/>
              </a:xfrm>
            </p:grpSpPr>
            <p:sp>
              <p:nvSpPr>
                <p:cNvPr id="76815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1753" y="608"/>
                  <a:ext cx="1" cy="184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16" name="Freeform 4"/>
                <p:cNvSpPr>
                  <a:spLocks/>
                </p:cNvSpPr>
                <p:nvPr/>
              </p:nvSpPr>
              <p:spPr bwMode="auto">
                <a:xfrm>
                  <a:off x="1753" y="797"/>
                  <a:ext cx="1940" cy="1666"/>
                </a:xfrm>
                <a:custGeom>
                  <a:avLst/>
                  <a:gdLst>
                    <a:gd name="T0" fmla="*/ 0 w 1940"/>
                    <a:gd name="T1" fmla="*/ 21 h 1666"/>
                    <a:gd name="T2" fmla="*/ 351 w 1940"/>
                    <a:gd name="T3" fmla="*/ 21 h 1666"/>
                    <a:gd name="T4" fmla="*/ 779 w 1940"/>
                    <a:gd name="T5" fmla="*/ 52 h 1666"/>
                    <a:gd name="T6" fmla="*/ 1075 w 1940"/>
                    <a:gd name="T7" fmla="*/ 333 h 1666"/>
                    <a:gd name="T8" fmla="*/ 1286 w 1940"/>
                    <a:gd name="T9" fmla="*/ 699 h 1666"/>
                    <a:gd name="T10" fmla="*/ 1488 w 1940"/>
                    <a:gd name="T11" fmla="*/ 1065 h 1666"/>
                    <a:gd name="T12" fmla="*/ 1714 w 1940"/>
                    <a:gd name="T13" fmla="*/ 1502 h 1666"/>
                    <a:gd name="T14" fmla="*/ 1831 w 1940"/>
                    <a:gd name="T15" fmla="*/ 1627 h 1666"/>
                    <a:gd name="T16" fmla="*/ 1940 w 1940"/>
                    <a:gd name="T17" fmla="*/ 1666 h 16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940"/>
                    <a:gd name="T28" fmla="*/ 0 h 1666"/>
                    <a:gd name="T29" fmla="*/ 1940 w 1940"/>
                    <a:gd name="T30" fmla="*/ 1666 h 166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940" h="1666">
                      <a:moveTo>
                        <a:pt x="0" y="21"/>
                      </a:moveTo>
                      <a:cubicBezTo>
                        <a:pt x="110" y="18"/>
                        <a:pt x="221" y="16"/>
                        <a:pt x="351" y="21"/>
                      </a:cubicBezTo>
                      <a:cubicBezTo>
                        <a:pt x="481" y="26"/>
                        <a:pt x="658" y="0"/>
                        <a:pt x="779" y="52"/>
                      </a:cubicBezTo>
                      <a:cubicBezTo>
                        <a:pt x="900" y="104"/>
                        <a:pt x="990" y="225"/>
                        <a:pt x="1075" y="333"/>
                      </a:cubicBezTo>
                      <a:cubicBezTo>
                        <a:pt x="1160" y="441"/>
                        <a:pt x="1217" y="577"/>
                        <a:pt x="1286" y="699"/>
                      </a:cubicBezTo>
                      <a:cubicBezTo>
                        <a:pt x="1355" y="821"/>
                        <a:pt x="1417" y="931"/>
                        <a:pt x="1488" y="1065"/>
                      </a:cubicBezTo>
                      <a:cubicBezTo>
                        <a:pt x="1559" y="1199"/>
                        <a:pt x="1657" y="1408"/>
                        <a:pt x="1714" y="1502"/>
                      </a:cubicBezTo>
                      <a:cubicBezTo>
                        <a:pt x="1771" y="1596"/>
                        <a:pt x="1793" y="1600"/>
                        <a:pt x="1831" y="1627"/>
                      </a:cubicBezTo>
                      <a:cubicBezTo>
                        <a:pt x="1869" y="1654"/>
                        <a:pt x="1904" y="1660"/>
                        <a:pt x="1940" y="166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1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314" y="651"/>
                  <a:ext cx="296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altLang="zh-TW" sz="2000" dirty="0"/>
                    <a:t>X</a:t>
                  </a:r>
                  <a:r>
                    <a:rPr lang="en-GB" altLang="zh-TW" sz="2000" baseline="-25000" dirty="0"/>
                    <a:t>EB</a:t>
                  </a:r>
                  <a:endParaRPr lang="en-GB" altLang="zh-TW" sz="2000" dirty="0"/>
                </a:p>
              </p:txBody>
            </p:sp>
            <p:sp>
              <p:nvSpPr>
                <p:cNvPr id="7681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3269" y="2460"/>
                  <a:ext cx="233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GB" altLang="zh-TW" sz="2000" dirty="0"/>
                    <a:t>T</a:t>
                  </a:r>
                </a:p>
              </p:txBody>
            </p:sp>
            <p:sp>
              <p:nvSpPr>
                <p:cNvPr id="76814" name="Line 2"/>
                <p:cNvSpPr>
                  <a:spLocks noChangeShapeType="1"/>
                </p:cNvSpPr>
                <p:nvPr/>
              </p:nvSpPr>
              <p:spPr bwMode="auto">
                <a:xfrm>
                  <a:off x="1761" y="2455"/>
                  <a:ext cx="2393" cy="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804" name="Line 9"/>
              <p:cNvSpPr>
                <a:spLocks noChangeShapeType="1"/>
              </p:cNvSpPr>
              <p:nvPr/>
            </p:nvSpPr>
            <p:spPr bwMode="auto">
              <a:xfrm flipH="1">
                <a:off x="3538904" y="5104033"/>
                <a:ext cx="2022231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5" name="Line 10"/>
              <p:cNvSpPr>
                <a:spLocks noChangeShapeType="1"/>
              </p:cNvSpPr>
              <p:nvPr/>
            </p:nvSpPr>
            <p:spPr bwMode="auto">
              <a:xfrm flipV="1">
                <a:off x="3533043" y="4237258"/>
                <a:ext cx="1298331" cy="86677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6" name="Line 11"/>
              <p:cNvSpPr>
                <a:spLocks noChangeShapeType="1"/>
              </p:cNvSpPr>
              <p:nvPr/>
            </p:nvSpPr>
            <p:spPr bwMode="auto">
              <a:xfrm flipV="1">
                <a:off x="3503735" y="3626070"/>
                <a:ext cx="956896" cy="64135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8" name="Line 13"/>
              <p:cNvSpPr>
                <a:spLocks noChangeShapeType="1"/>
              </p:cNvSpPr>
              <p:nvPr/>
            </p:nvSpPr>
            <p:spPr bwMode="auto">
              <a:xfrm flipH="1">
                <a:off x="3505200" y="4259482"/>
                <a:ext cx="1301262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9" name="Line 14"/>
              <p:cNvSpPr>
                <a:spLocks noChangeShapeType="1"/>
              </p:cNvSpPr>
              <p:nvPr/>
            </p:nvSpPr>
            <p:spPr bwMode="auto">
              <a:xfrm flipH="1">
                <a:off x="3550627" y="3629245"/>
                <a:ext cx="902677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2" name="Line 17"/>
              <p:cNvSpPr>
                <a:spLocks noChangeShapeType="1"/>
              </p:cNvSpPr>
              <p:nvPr/>
            </p:nvSpPr>
            <p:spPr bwMode="auto">
              <a:xfrm flipH="1">
                <a:off x="2637692" y="3100225"/>
                <a:ext cx="173736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3" name="Text Box 18"/>
              <p:cNvSpPr txBox="1">
                <a:spLocks noChangeArrowheads="1"/>
              </p:cNvSpPr>
              <p:nvPr/>
            </p:nvSpPr>
            <p:spPr bwMode="auto">
              <a:xfrm>
                <a:off x="838200" y="3046631"/>
                <a:ext cx="178766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altLang="zh-TW" sz="1800" dirty="0"/>
                  <a:t>final conversion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324600" y="4419600"/>
                <a:ext cx="8402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sz="2000" baseline="-25000" dirty="0" smtClean="0">
                    <a:solidFill>
                      <a:srgbClr val="FF0000"/>
                    </a:solidFill>
                  </a:rPr>
                  <a:t>A,EB1</a:t>
                </a:r>
                <a:endParaRPr lang="en-US" sz="2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796860" y="4778211"/>
                <a:ext cx="17876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zh-TW" dirty="0" smtClean="0">
                    <a:solidFill>
                      <a:srgbClr val="0000FF"/>
                    </a:solidFill>
                  </a:rPr>
                  <a:t>cooling process</a:t>
                </a:r>
                <a:endParaRPr lang="en-GB" altLang="zh-TW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3" name="Line 8"/>
              <p:cNvSpPr>
                <a:spLocks noChangeShapeType="1"/>
              </p:cNvSpPr>
              <p:nvPr/>
            </p:nvSpPr>
            <p:spPr bwMode="auto">
              <a:xfrm flipV="1">
                <a:off x="4724400" y="3733800"/>
                <a:ext cx="914400" cy="58239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8"/>
              <p:cNvSpPr>
                <a:spLocks noChangeShapeType="1"/>
              </p:cNvSpPr>
              <p:nvPr/>
            </p:nvSpPr>
            <p:spPr bwMode="auto">
              <a:xfrm flipV="1">
                <a:off x="4267200" y="3166240"/>
                <a:ext cx="914400" cy="58239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0"/>
              <p:cNvSpPr>
                <a:spLocks noChangeShapeType="1"/>
              </p:cNvSpPr>
              <p:nvPr/>
            </p:nvSpPr>
            <p:spPr bwMode="auto">
              <a:xfrm flipV="1">
                <a:off x="4298730" y="5084380"/>
                <a:ext cx="1298331" cy="866775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8"/>
              <p:cNvSpPr>
                <a:spLocks noChangeShapeType="1"/>
              </p:cNvSpPr>
              <p:nvPr/>
            </p:nvSpPr>
            <p:spPr bwMode="auto">
              <a:xfrm flipV="1">
                <a:off x="5410200" y="4627180"/>
                <a:ext cx="914400" cy="58239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11"/>
              <p:cNvSpPr>
                <a:spLocks noChangeShapeType="1"/>
              </p:cNvSpPr>
              <p:nvPr/>
            </p:nvSpPr>
            <p:spPr bwMode="auto">
              <a:xfrm flipV="1">
                <a:off x="3581400" y="3048000"/>
                <a:ext cx="838200" cy="56515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8"/>
              <p:cNvSpPr>
                <a:spLocks noChangeShapeType="1"/>
              </p:cNvSpPr>
              <p:nvPr/>
            </p:nvSpPr>
            <p:spPr bwMode="auto">
              <a:xfrm flipV="1">
                <a:off x="4330260" y="2517230"/>
                <a:ext cx="914400" cy="58239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638800" y="3505200"/>
                <a:ext cx="8402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sz="2000" baseline="-25000" dirty="0" smtClean="0">
                    <a:solidFill>
                      <a:srgbClr val="FF0000"/>
                    </a:solidFill>
                  </a:rPr>
                  <a:t>A,EB2</a:t>
                </a:r>
                <a:endParaRPr lang="en-US" sz="2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181600" y="2895600"/>
                <a:ext cx="8402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sz="2000" baseline="-25000" dirty="0" smtClean="0">
                    <a:solidFill>
                      <a:srgbClr val="FF0000"/>
                    </a:solidFill>
                  </a:rPr>
                  <a:t>A,EB3</a:t>
                </a:r>
                <a:endParaRPr lang="en-US" sz="2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181600" y="2286000"/>
                <a:ext cx="8402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sz="2000" baseline="-25000" dirty="0" smtClean="0">
                    <a:solidFill>
                      <a:srgbClr val="FF0000"/>
                    </a:solidFill>
                  </a:rPr>
                  <a:t>A,EB4</a:t>
                </a:r>
                <a:endParaRPr lang="en-US" sz="2000" dirty="0" smtClean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385730" y="5694452"/>
              <a:ext cx="8372540" cy="1011148"/>
              <a:chOff x="-21020" y="5694452"/>
              <a:chExt cx="8372540" cy="1011148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-21020" y="6087400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T</a:t>
                </a:r>
                <a:r>
                  <a:rPr lang="en-US" sz="2000" baseline="-25000" dirty="0" smtClean="0"/>
                  <a:t>0</a:t>
                </a:r>
                <a:endParaRPr lang="en-US" sz="2000" dirty="0" smtClean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7056120" y="6172200"/>
                <a:ext cx="1295400" cy="381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Reactor 4</a:t>
                </a:r>
                <a:endParaRPr lang="en-US" dirty="0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036380" y="6362700"/>
                <a:ext cx="27432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645980" y="6362700"/>
                <a:ext cx="22860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92480" y="6172200"/>
                <a:ext cx="1295400" cy="381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Reactor 1</a:t>
                </a:r>
                <a:endParaRPr lang="en-US" dirty="0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357349" y="6362700"/>
                <a:ext cx="45720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6" name="Group 55"/>
              <p:cNvGrpSpPr/>
              <p:nvPr/>
            </p:nvGrpSpPr>
            <p:grpSpPr>
              <a:xfrm>
                <a:off x="2133600" y="6064470"/>
                <a:ext cx="533400" cy="641130"/>
                <a:chOff x="2133600" y="6064470"/>
                <a:chExt cx="533400" cy="641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2286000" y="6179820"/>
                  <a:ext cx="365760" cy="365760"/>
                </a:xfrm>
                <a:prstGeom prst="ellipse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2112580" y="6390290"/>
                  <a:ext cx="336330" cy="29429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6200000" flipH="1">
                  <a:off x="2379280" y="6417880"/>
                  <a:ext cx="107730" cy="105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 flipH="1" flipV="1">
                  <a:off x="2346435" y="6156435"/>
                  <a:ext cx="412530" cy="2286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7" name="Freeform 56"/>
              <p:cNvSpPr/>
              <p:nvPr/>
            </p:nvSpPr>
            <p:spPr>
              <a:xfrm>
                <a:off x="4148960" y="6362700"/>
                <a:ext cx="27432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9" name="Group 58"/>
              <p:cNvGrpSpPr/>
              <p:nvPr/>
            </p:nvGrpSpPr>
            <p:grpSpPr>
              <a:xfrm>
                <a:off x="4246180" y="6064470"/>
                <a:ext cx="533400" cy="641130"/>
                <a:chOff x="2133600" y="6064470"/>
                <a:chExt cx="533400" cy="641130"/>
              </a:xfrm>
            </p:grpSpPr>
            <p:sp>
              <p:nvSpPr>
                <p:cNvPr id="60" name="Oval 59"/>
                <p:cNvSpPr/>
                <p:nvPr/>
              </p:nvSpPr>
              <p:spPr>
                <a:xfrm>
                  <a:off x="2286000" y="6179820"/>
                  <a:ext cx="365760" cy="365760"/>
                </a:xfrm>
                <a:prstGeom prst="ellipse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1" name="Straight Connector 60"/>
                <p:cNvCxnSpPr/>
                <p:nvPr/>
              </p:nvCxnSpPr>
              <p:spPr>
                <a:xfrm rot="5400000" flipH="1" flipV="1">
                  <a:off x="2112580" y="6390290"/>
                  <a:ext cx="336330" cy="29429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16200000" flipH="1">
                  <a:off x="2379280" y="6417880"/>
                  <a:ext cx="107730" cy="105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5400000" flipH="1" flipV="1">
                  <a:off x="2346435" y="6156435"/>
                  <a:ext cx="412530" cy="2286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Freeform 63"/>
              <p:cNvSpPr/>
              <p:nvPr/>
            </p:nvSpPr>
            <p:spPr>
              <a:xfrm>
                <a:off x="6240520" y="6381090"/>
                <a:ext cx="27432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6850120" y="6381090"/>
                <a:ext cx="22860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oup 65"/>
              <p:cNvGrpSpPr/>
              <p:nvPr/>
            </p:nvGrpSpPr>
            <p:grpSpPr>
              <a:xfrm>
                <a:off x="6327230" y="6064470"/>
                <a:ext cx="533400" cy="641130"/>
                <a:chOff x="2133600" y="6064470"/>
                <a:chExt cx="533400" cy="641130"/>
              </a:xfrm>
            </p:grpSpPr>
            <p:sp>
              <p:nvSpPr>
                <p:cNvPr id="67" name="Oval 66"/>
                <p:cNvSpPr/>
                <p:nvPr/>
              </p:nvSpPr>
              <p:spPr>
                <a:xfrm>
                  <a:off x="2286000" y="6179820"/>
                  <a:ext cx="365760" cy="365760"/>
                </a:xfrm>
                <a:prstGeom prst="ellipse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2112580" y="6390290"/>
                  <a:ext cx="336330" cy="29429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2379280" y="6417880"/>
                  <a:ext cx="107730" cy="105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2346435" y="6156435"/>
                  <a:ext cx="412530" cy="2286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1" name="TextBox 70"/>
              <p:cNvSpPr txBox="1"/>
              <p:nvPr/>
            </p:nvSpPr>
            <p:spPr>
              <a:xfrm>
                <a:off x="1752600" y="5694452"/>
                <a:ext cx="1526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</a:rPr>
                  <a:t>Cooling, C1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4301360" y="5694452"/>
                <a:ext cx="5132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</a:rPr>
                  <a:t>C2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6400800" y="5694452"/>
                <a:ext cx="5132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</a:rPr>
                  <a:t>C3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968240" y="6172200"/>
                <a:ext cx="1295400" cy="381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Reactor 3</a:t>
                </a:r>
                <a:endParaRPr lang="en-US" dirty="0"/>
              </a:p>
            </p:txBody>
          </p:sp>
          <p:sp>
            <p:nvSpPr>
              <p:cNvPr id="58" name="Freeform 57"/>
              <p:cNvSpPr/>
              <p:nvPr/>
            </p:nvSpPr>
            <p:spPr>
              <a:xfrm>
                <a:off x="4758560" y="6362700"/>
                <a:ext cx="22860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80360" y="6172200"/>
                <a:ext cx="1295400" cy="381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Reactor 2</a:t>
                </a:r>
                <a:endParaRPr lang="en-US" dirty="0"/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6477000" y="2514600"/>
              <a:ext cx="167639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Each reactor operates adiabatically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83440" y="6172200"/>
            <a:ext cx="7977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Endothermic reactions are similar, but with heating instead of cooling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3"/>
          <p:cNvSpPr txBox="1">
            <a:spLocks noChangeArrowheads="1"/>
          </p:cNvSpPr>
          <p:nvPr/>
        </p:nvSpPr>
        <p:spPr bwMode="auto">
          <a:xfrm>
            <a:off x="342900" y="990600"/>
            <a:ext cx="845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kumimoji="1" lang="en-GB" altLang="zh-TW" sz="2000" dirty="0"/>
              <a:t>The equilibrium conversion increases with </a:t>
            </a:r>
            <a:r>
              <a:rPr kumimoji="1" lang="en-GB" altLang="zh-TW" sz="2000" dirty="0" smtClean="0"/>
              <a:t>increasing temperature, so use </a:t>
            </a:r>
            <a:r>
              <a:rPr kumimoji="1" lang="en-GB" altLang="zh-TW" sz="2000" u="sng" dirty="0" err="1" smtClean="0"/>
              <a:t>interstage</a:t>
            </a:r>
            <a:r>
              <a:rPr kumimoji="1" lang="en-GB" altLang="zh-TW" sz="2000" u="sng" dirty="0" smtClean="0"/>
              <a:t> heating </a:t>
            </a:r>
            <a:r>
              <a:rPr kumimoji="1" lang="en-GB" altLang="zh-TW" sz="2000" dirty="0" smtClean="0"/>
              <a:t>to increase the conversion</a:t>
            </a:r>
            <a:endParaRPr kumimoji="1" lang="en-GB" altLang="zh-TW" sz="2000" dirty="0"/>
          </a:p>
        </p:txBody>
      </p:sp>
      <p:sp>
        <p:nvSpPr>
          <p:cNvPr id="77827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Endothermic Reactions</a:t>
            </a:r>
          </a:p>
        </p:txBody>
      </p:sp>
      <p:sp>
        <p:nvSpPr>
          <p:cNvPr id="77828" name="Line 28"/>
          <p:cNvSpPr>
            <a:spLocks noChangeShapeType="1"/>
          </p:cNvSpPr>
          <p:nvPr/>
        </p:nvSpPr>
        <p:spPr bwMode="auto">
          <a:xfrm>
            <a:off x="2521928" y="6092825"/>
            <a:ext cx="4727331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Line 29"/>
          <p:cNvSpPr>
            <a:spLocks noChangeShapeType="1"/>
          </p:cNvSpPr>
          <p:nvPr/>
        </p:nvSpPr>
        <p:spPr bwMode="auto">
          <a:xfrm flipV="1">
            <a:off x="2507274" y="2560639"/>
            <a:ext cx="1465" cy="3532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0" name="Text Box 31"/>
          <p:cNvSpPr txBox="1">
            <a:spLocks noChangeArrowheads="1"/>
          </p:cNvSpPr>
          <p:nvPr/>
        </p:nvSpPr>
        <p:spPr bwMode="auto">
          <a:xfrm>
            <a:off x="1639766" y="2643188"/>
            <a:ext cx="5437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/>
              <a:t>X</a:t>
            </a:r>
            <a:r>
              <a:rPr lang="en-GB" altLang="zh-TW" baseline="-25000"/>
              <a:t>EB</a:t>
            </a:r>
            <a:endParaRPr lang="en-GB" altLang="zh-TW"/>
          </a:p>
        </p:txBody>
      </p:sp>
      <p:sp>
        <p:nvSpPr>
          <p:cNvPr id="77831" name="Text Box 32"/>
          <p:cNvSpPr txBox="1">
            <a:spLocks noChangeArrowheads="1"/>
          </p:cNvSpPr>
          <p:nvPr/>
        </p:nvSpPr>
        <p:spPr bwMode="auto">
          <a:xfrm>
            <a:off x="6840416" y="6159500"/>
            <a:ext cx="4601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TW"/>
              <a:t>T</a:t>
            </a:r>
          </a:p>
        </p:txBody>
      </p:sp>
      <p:sp>
        <p:nvSpPr>
          <p:cNvPr id="77832" name="Freeform 33"/>
          <p:cNvSpPr>
            <a:spLocks/>
          </p:cNvSpPr>
          <p:nvPr/>
        </p:nvSpPr>
        <p:spPr bwMode="auto">
          <a:xfrm>
            <a:off x="2511669" y="2994025"/>
            <a:ext cx="4419600" cy="3111500"/>
          </a:xfrm>
          <a:custGeom>
            <a:avLst/>
            <a:gdLst>
              <a:gd name="T0" fmla="*/ 0 w 3016"/>
              <a:gd name="T1" fmla="*/ 3105150 h 1960"/>
              <a:gd name="T2" fmla="*/ 531813 w 3016"/>
              <a:gd name="T3" fmla="*/ 3006725 h 1960"/>
              <a:gd name="T4" fmla="*/ 1200150 w 3016"/>
              <a:gd name="T5" fmla="*/ 2474913 h 1960"/>
              <a:gd name="T6" fmla="*/ 1979613 w 3016"/>
              <a:gd name="T7" fmla="*/ 1719263 h 1960"/>
              <a:gd name="T8" fmla="*/ 2671762 w 3016"/>
              <a:gd name="T9" fmla="*/ 1001713 h 1960"/>
              <a:gd name="T10" fmla="*/ 3340100 w 3016"/>
              <a:gd name="T11" fmla="*/ 358775 h 1960"/>
              <a:gd name="T12" fmla="*/ 4292600 w 3016"/>
              <a:gd name="T13" fmla="*/ 85725 h 1960"/>
              <a:gd name="T14" fmla="*/ 4787900 w 3016"/>
              <a:gd name="T15" fmla="*/ 0 h 1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16"/>
              <a:gd name="T25" fmla="*/ 0 h 1960"/>
              <a:gd name="T26" fmla="*/ 3016 w 3016"/>
              <a:gd name="T27" fmla="*/ 1960 h 1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16" h="1960">
                <a:moveTo>
                  <a:pt x="0" y="1956"/>
                </a:moveTo>
                <a:cubicBezTo>
                  <a:pt x="104" y="1958"/>
                  <a:pt x="209" y="1960"/>
                  <a:pt x="335" y="1894"/>
                </a:cubicBezTo>
                <a:cubicBezTo>
                  <a:pt x="461" y="1828"/>
                  <a:pt x="604" y="1694"/>
                  <a:pt x="756" y="1559"/>
                </a:cubicBezTo>
                <a:cubicBezTo>
                  <a:pt x="908" y="1424"/>
                  <a:pt x="1093" y="1238"/>
                  <a:pt x="1247" y="1083"/>
                </a:cubicBezTo>
                <a:cubicBezTo>
                  <a:pt x="1401" y="928"/>
                  <a:pt x="1540" y="774"/>
                  <a:pt x="1683" y="631"/>
                </a:cubicBezTo>
                <a:cubicBezTo>
                  <a:pt x="1826" y="488"/>
                  <a:pt x="1934" y="322"/>
                  <a:pt x="2104" y="226"/>
                </a:cubicBezTo>
                <a:cubicBezTo>
                  <a:pt x="2274" y="130"/>
                  <a:pt x="2552" y="92"/>
                  <a:pt x="2704" y="54"/>
                </a:cubicBezTo>
                <a:cubicBezTo>
                  <a:pt x="2856" y="16"/>
                  <a:pt x="2964" y="9"/>
                  <a:pt x="301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3" name="Line 34"/>
          <p:cNvSpPr>
            <a:spLocks noChangeShapeType="1"/>
          </p:cNvSpPr>
          <p:nvPr/>
        </p:nvSpPr>
        <p:spPr bwMode="auto">
          <a:xfrm flipH="1" flipV="1">
            <a:off x="4681905" y="5492751"/>
            <a:ext cx="1666142" cy="6191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4" name="Line 35"/>
          <p:cNvSpPr>
            <a:spLocks noChangeShapeType="1"/>
          </p:cNvSpPr>
          <p:nvPr/>
        </p:nvSpPr>
        <p:spPr bwMode="auto">
          <a:xfrm>
            <a:off x="4749312" y="5492750"/>
            <a:ext cx="165588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5" name="Line 36"/>
          <p:cNvSpPr>
            <a:spLocks noChangeShapeType="1"/>
          </p:cNvSpPr>
          <p:nvPr/>
        </p:nvSpPr>
        <p:spPr bwMode="auto">
          <a:xfrm flipH="1" flipV="1">
            <a:off x="5023338" y="4886326"/>
            <a:ext cx="1359877" cy="6064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6" name="Line 37"/>
          <p:cNvSpPr>
            <a:spLocks noChangeShapeType="1"/>
          </p:cNvSpPr>
          <p:nvPr/>
        </p:nvSpPr>
        <p:spPr bwMode="auto">
          <a:xfrm>
            <a:off x="5058508" y="4886325"/>
            <a:ext cx="125583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7" name="Line 38"/>
          <p:cNvSpPr>
            <a:spLocks noChangeShapeType="1"/>
          </p:cNvSpPr>
          <p:nvPr/>
        </p:nvSpPr>
        <p:spPr bwMode="auto">
          <a:xfrm flipH="1" flipV="1">
            <a:off x="5377962" y="4305301"/>
            <a:ext cx="912935" cy="568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8" name="Line 39"/>
          <p:cNvSpPr>
            <a:spLocks noChangeShapeType="1"/>
          </p:cNvSpPr>
          <p:nvPr/>
        </p:nvSpPr>
        <p:spPr bwMode="auto">
          <a:xfrm>
            <a:off x="5389684" y="4292600"/>
            <a:ext cx="867508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9" name="Line 40"/>
          <p:cNvSpPr>
            <a:spLocks noChangeShapeType="1"/>
          </p:cNvSpPr>
          <p:nvPr/>
        </p:nvSpPr>
        <p:spPr bwMode="auto">
          <a:xfrm flipH="1" flipV="1">
            <a:off x="5628543" y="3773488"/>
            <a:ext cx="616926" cy="506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0" name="Line 41"/>
          <p:cNvSpPr>
            <a:spLocks noChangeShapeType="1"/>
          </p:cNvSpPr>
          <p:nvPr/>
        </p:nvSpPr>
        <p:spPr bwMode="auto">
          <a:xfrm flipH="1">
            <a:off x="2513135" y="3773489"/>
            <a:ext cx="3138854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2" name="Text Box 43"/>
          <p:cNvSpPr txBox="1">
            <a:spLocks noChangeArrowheads="1"/>
          </p:cNvSpPr>
          <p:nvPr/>
        </p:nvSpPr>
        <p:spPr bwMode="auto">
          <a:xfrm>
            <a:off x="4191000" y="5159815"/>
            <a:ext cx="18133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altLang="zh-TW" dirty="0"/>
              <a:t>heating </a:t>
            </a:r>
            <a:r>
              <a:rPr lang="en-GB" altLang="zh-TW" dirty="0" smtClean="0"/>
              <a:t>process</a:t>
            </a:r>
            <a:endParaRPr lang="en-GB" altLang="zh-TW" dirty="0"/>
          </a:p>
        </p:txBody>
      </p:sp>
      <p:sp>
        <p:nvSpPr>
          <p:cNvPr id="77843" name="Text Box 44"/>
          <p:cNvSpPr txBox="1">
            <a:spLocks noChangeArrowheads="1"/>
          </p:cNvSpPr>
          <p:nvPr/>
        </p:nvSpPr>
        <p:spPr bwMode="auto">
          <a:xfrm>
            <a:off x="2482362" y="3840163"/>
            <a:ext cx="17876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1800"/>
              <a:t>final conversion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00800" y="4267200"/>
            <a:ext cx="2667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Red lines are from the energy balance, slant backwards because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H</a:t>
            </a:r>
            <a:r>
              <a:rPr lang="en-US" sz="2000" dirty="0" smtClean="0"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latin typeface="Arial"/>
                <a:cs typeface="Arial"/>
              </a:rPr>
              <a:t>RX</a:t>
            </a:r>
            <a:r>
              <a:rPr lang="en-US" sz="2000" dirty="0" smtClean="0">
                <a:latin typeface="Arial"/>
                <a:cs typeface="Arial"/>
              </a:rPr>
              <a:t> &gt;0 for endothermic reaction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454" y="76200"/>
            <a:ext cx="893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Suppose pure A enters a reactor at 298K .  What is the maximum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achievable in an adiabatic reactor?  Assume </a:t>
            </a:r>
            <a:r>
              <a:rPr lang="en-US" sz="2000" dirty="0" smtClean="0">
                <a:latin typeface="Arial"/>
                <a:cs typeface="Arial"/>
              </a:rPr>
              <a:t>Ẇ</a:t>
            </a:r>
            <a:r>
              <a:rPr lang="en-US" sz="2000" baseline="-25000" dirty="0" smtClean="0">
                <a:latin typeface="Arial"/>
                <a:cs typeface="Arial"/>
              </a:rPr>
              <a:t>S</a:t>
            </a:r>
            <a:r>
              <a:rPr lang="en-US" sz="2000" dirty="0" smtClean="0">
                <a:latin typeface="Arial"/>
                <a:cs typeface="Arial"/>
              </a:rPr>
              <a:t>=0, and </a:t>
            </a:r>
            <a:r>
              <a:rPr lang="en-US" sz="2000" dirty="0" smtClean="0">
                <a:latin typeface="Symbol" pitchFamily="18" charset="2"/>
                <a:cs typeface="Arial"/>
              </a:rPr>
              <a:t>D</a:t>
            </a:r>
            <a:r>
              <a:rPr lang="en-US" sz="2000" dirty="0" smtClean="0">
                <a:cs typeface="Arial"/>
              </a:rPr>
              <a:t>C</a:t>
            </a:r>
            <a:r>
              <a:rPr lang="en-US" sz="2000" baseline="-25000" dirty="0" smtClean="0">
                <a:cs typeface="Arial"/>
              </a:rPr>
              <a:t>P</a:t>
            </a:r>
            <a:r>
              <a:rPr lang="en-US" sz="2000" dirty="0" smtClean="0">
                <a:cs typeface="Arial"/>
              </a:rPr>
              <a:t> = 0, C</a:t>
            </a:r>
            <a:r>
              <a:rPr lang="en-US" sz="2000" baseline="-25000" dirty="0" smtClean="0">
                <a:cs typeface="Arial"/>
              </a:rPr>
              <a:t>P.A</a:t>
            </a:r>
            <a:r>
              <a:rPr lang="en-US" sz="2000" dirty="0" smtClean="0">
                <a:cs typeface="Arial"/>
              </a:rPr>
              <a:t>=60 J/</a:t>
            </a:r>
            <a:r>
              <a:rPr lang="en-US" sz="2000" dirty="0" err="1" smtClean="0">
                <a:cs typeface="Arial"/>
              </a:rPr>
              <a:t>molK</a:t>
            </a:r>
            <a:r>
              <a:rPr lang="en-US" sz="2000" dirty="0" smtClean="0">
                <a:cs typeface="Arial"/>
              </a:rPr>
              <a:t>, </a:t>
            </a:r>
            <a:r>
              <a:rPr lang="en-US" sz="2000" dirty="0" smtClean="0">
                <a:latin typeface="Symbol" pitchFamily="18" charset="2"/>
                <a:cs typeface="Arial"/>
              </a:rPr>
              <a:t>D</a:t>
            </a:r>
            <a:r>
              <a:rPr lang="en-US" sz="2000" dirty="0" smtClean="0">
                <a:cs typeface="Arial"/>
              </a:rPr>
              <a:t>H</a:t>
            </a:r>
            <a:r>
              <a:rPr lang="en-US" sz="2000" dirty="0" smtClean="0"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latin typeface="Arial"/>
                <a:cs typeface="Arial"/>
              </a:rPr>
              <a:t>RX</a:t>
            </a:r>
            <a:r>
              <a:rPr lang="en-US" sz="2000" dirty="0" smtClean="0">
                <a:latin typeface="Arial"/>
                <a:cs typeface="Arial"/>
              </a:rPr>
              <a:t>(T</a:t>
            </a:r>
            <a:r>
              <a:rPr lang="en-US" sz="2000" baseline="-25000" dirty="0" smtClean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)= 20,000 J/mol, K</a:t>
            </a:r>
            <a:r>
              <a:rPr lang="en-US" sz="2000" baseline="-25000" dirty="0" smtClean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=10 exp[2405T-7.2]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1200090"/>
            <a:ext cx="2188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TEB for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696119" y="1447800"/>
          <a:ext cx="77517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5" name="Equation" r:id="rId3" imgW="7759440" imgH="685800" progId="Equation.DSMT4">
                  <p:embed/>
                </p:oleObj>
              </mc:Choice>
              <mc:Fallback>
                <p:oleObj name="Equation" r:id="rId3" imgW="7759440" imgH="685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9" y="1447800"/>
                        <a:ext cx="77517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1206500" y="2232102"/>
          <a:ext cx="68119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6" name="Equation" r:id="rId5" imgW="6819840" imgH="685800" progId="Equation.DSMT4">
                  <p:embed/>
                </p:oleObj>
              </mc:Choice>
              <mc:Fallback>
                <p:oleObj name="Equation" r:id="rId5" imgW="6819840" imgH="685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2232102"/>
                        <a:ext cx="68119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1066800" y="1600200"/>
            <a:ext cx="555934" cy="704910"/>
            <a:chOff x="1066800" y="1371600"/>
            <a:chExt cx="555934" cy="704910"/>
          </a:xfrm>
        </p:grpSpPr>
        <p:cxnSp>
          <p:nvCxnSpPr>
            <p:cNvPr id="9" name="Straight Arrow Connector 8"/>
            <p:cNvCxnSpPr/>
            <p:nvPr/>
          </p:nvCxnSpPr>
          <p:spPr>
            <a:xfrm rot="16200000" flipH="1">
              <a:off x="1028700" y="1409700"/>
              <a:ext cx="381000" cy="3048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295400" y="167640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600200" y="1600200"/>
            <a:ext cx="555934" cy="704910"/>
            <a:chOff x="1600200" y="1371600"/>
            <a:chExt cx="555934" cy="704910"/>
          </a:xfrm>
        </p:grpSpPr>
        <p:cxnSp>
          <p:nvCxnSpPr>
            <p:cNvPr id="10" name="Straight Arrow Connector 9"/>
            <p:cNvCxnSpPr/>
            <p:nvPr/>
          </p:nvCxnSpPr>
          <p:spPr>
            <a:xfrm rot="16200000" flipH="1">
              <a:off x="1562100" y="1409700"/>
              <a:ext cx="381000" cy="3048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828800" y="167640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0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758950" y="2946400"/>
          <a:ext cx="4813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7" name="Equation" r:id="rId7" imgW="4813200" imgH="330120" progId="Equation.DSMT4">
                  <p:embed/>
                </p:oleObj>
              </mc:Choice>
              <mc:Fallback>
                <p:oleObj name="Equation" r:id="rId7" imgW="4813200" imgH="330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2946400"/>
                        <a:ext cx="4813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4"/>
          <p:cNvGraphicFramePr>
            <a:graphicFrameLocks noChangeAspect="1"/>
          </p:cNvGraphicFramePr>
          <p:nvPr/>
        </p:nvGraphicFramePr>
        <p:xfrm>
          <a:off x="381000" y="3505200"/>
          <a:ext cx="422275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8" name="Equation" r:id="rId9" imgW="4228920" imgH="888840" progId="Equation.DSMT4">
                  <p:embed/>
                </p:oleObj>
              </mc:Choice>
              <mc:Fallback>
                <p:oleObj name="Equation" r:id="rId9" imgW="4228920" imgH="8888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505200"/>
                        <a:ext cx="422275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1447800" y="2438400"/>
            <a:ext cx="4572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239000" y="2438400"/>
            <a:ext cx="4572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4800600" y="3581400"/>
          <a:ext cx="38163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9" name="Equation" r:id="rId11" imgW="3822480" imgH="787320" progId="Equation.DSMT4">
                  <p:embed/>
                </p:oleObj>
              </mc:Choice>
              <mc:Fallback>
                <p:oleObj name="Equation" r:id="rId11" imgW="3822480" imgH="7873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581400"/>
                        <a:ext cx="381635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66700" y="464820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Plot X</a:t>
            </a:r>
            <a:r>
              <a:rPr lang="en-US" sz="2000" baseline="-25000" dirty="0" smtClean="0">
                <a:solidFill>
                  <a:srgbClr val="0000FF"/>
                </a:solidFill>
              </a:rPr>
              <a:t>EB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T and </a:t>
            </a:r>
            <a:r>
              <a:rPr lang="en-US" sz="2000" dirty="0" err="1" smtClean="0">
                <a:solidFill>
                  <a:srgbClr val="0000FF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A,e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T to compute the maximum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graphically</a:t>
            </a:r>
          </a:p>
        </p:txBody>
      </p:sp>
      <p:graphicFrame>
        <p:nvGraphicFramePr>
          <p:cNvPr id="5130" name="Object 7"/>
          <p:cNvGraphicFramePr>
            <a:graphicFrameLocks noChangeAspect="1"/>
          </p:cNvGraphicFramePr>
          <p:nvPr/>
        </p:nvGraphicFramePr>
        <p:xfrm>
          <a:off x="2101850" y="5257800"/>
          <a:ext cx="49403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0" name="Equation" r:id="rId13" imgW="4940280" imgH="1168200" progId="Equation.DSMT4">
                  <p:embed/>
                </p:oleObj>
              </mc:Choice>
              <mc:Fallback>
                <p:oleObj name="Equation" r:id="rId13" imgW="4940280" imgH="1168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5257800"/>
                        <a:ext cx="49403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454" y="76200"/>
            <a:ext cx="893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Suppose pure A enters a reactor at 298K .  What is the maximum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achievable in an adiabatic reactor?  Assume </a:t>
            </a:r>
            <a:r>
              <a:rPr lang="en-US" sz="2000" dirty="0" smtClean="0">
                <a:latin typeface="Arial"/>
                <a:cs typeface="Arial"/>
              </a:rPr>
              <a:t>Ẇ</a:t>
            </a:r>
            <a:r>
              <a:rPr lang="en-US" sz="2000" baseline="-25000" dirty="0" smtClean="0">
                <a:latin typeface="Arial"/>
                <a:cs typeface="Arial"/>
              </a:rPr>
              <a:t>S</a:t>
            </a:r>
            <a:r>
              <a:rPr lang="en-US" sz="2000" dirty="0" smtClean="0">
                <a:latin typeface="Arial"/>
                <a:cs typeface="Arial"/>
              </a:rPr>
              <a:t>=0, and </a:t>
            </a:r>
            <a:r>
              <a:rPr lang="en-US" sz="2000" dirty="0" smtClean="0">
                <a:latin typeface="Symbol" pitchFamily="18" charset="2"/>
                <a:cs typeface="Arial"/>
              </a:rPr>
              <a:t>D</a:t>
            </a:r>
            <a:r>
              <a:rPr lang="en-US" sz="2000" dirty="0" smtClean="0">
                <a:cs typeface="Arial"/>
              </a:rPr>
              <a:t>C</a:t>
            </a:r>
            <a:r>
              <a:rPr lang="en-US" sz="2000" baseline="-25000" dirty="0" smtClean="0">
                <a:cs typeface="Arial"/>
              </a:rPr>
              <a:t>P</a:t>
            </a:r>
            <a:r>
              <a:rPr lang="en-US" sz="2000" dirty="0" smtClean="0">
                <a:cs typeface="Arial"/>
              </a:rPr>
              <a:t> = 0, C</a:t>
            </a:r>
            <a:r>
              <a:rPr lang="en-US" sz="2000" baseline="-25000" dirty="0" smtClean="0">
                <a:cs typeface="Arial"/>
              </a:rPr>
              <a:t>P.A</a:t>
            </a:r>
            <a:r>
              <a:rPr lang="en-US" sz="2000" dirty="0" smtClean="0">
                <a:cs typeface="Arial"/>
              </a:rPr>
              <a:t>=60 J/</a:t>
            </a:r>
            <a:r>
              <a:rPr lang="en-US" sz="2000" dirty="0" err="1" smtClean="0">
                <a:cs typeface="Arial"/>
              </a:rPr>
              <a:t>molK</a:t>
            </a:r>
            <a:r>
              <a:rPr lang="en-US" sz="2000" dirty="0" smtClean="0">
                <a:cs typeface="Arial"/>
              </a:rPr>
              <a:t>, </a:t>
            </a:r>
            <a:r>
              <a:rPr lang="en-US" sz="2000" dirty="0" smtClean="0">
                <a:latin typeface="Symbol" pitchFamily="18" charset="2"/>
                <a:cs typeface="Arial"/>
              </a:rPr>
              <a:t>D</a:t>
            </a:r>
            <a:r>
              <a:rPr lang="en-US" sz="2000" dirty="0" smtClean="0">
                <a:cs typeface="Arial"/>
              </a:rPr>
              <a:t>H</a:t>
            </a:r>
            <a:r>
              <a:rPr lang="en-US" sz="2000" dirty="0" smtClean="0"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latin typeface="Arial"/>
                <a:cs typeface="Arial"/>
              </a:rPr>
              <a:t>RX</a:t>
            </a:r>
            <a:r>
              <a:rPr lang="en-US" sz="2000" dirty="0" smtClean="0">
                <a:latin typeface="Arial"/>
                <a:cs typeface="Arial"/>
              </a:rPr>
              <a:t>(T</a:t>
            </a:r>
            <a:r>
              <a:rPr lang="en-US" sz="2000" baseline="-25000" dirty="0" smtClean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)= 20,000 J/mol, K</a:t>
            </a:r>
            <a:r>
              <a:rPr lang="en-US" sz="2000" baseline="-25000" dirty="0" smtClean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=10 exp[2405T-7.2]</a:t>
            </a:r>
            <a:endParaRPr lang="en-US" sz="2000" dirty="0" smtClean="0"/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458788" y="1295400"/>
          <a:ext cx="252253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" name="Equation" r:id="rId3" imgW="2527200" imgH="787320" progId="Equation.DSMT4">
                  <p:embed/>
                </p:oleObj>
              </mc:Choice>
              <mc:Fallback>
                <p:oleObj name="Equation" r:id="rId3" imgW="2527200" imgH="7873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1295400"/>
                        <a:ext cx="2522537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7"/>
          <p:cNvGraphicFramePr>
            <a:graphicFrameLocks noChangeAspect="1"/>
          </p:cNvGraphicFramePr>
          <p:nvPr/>
        </p:nvGraphicFramePr>
        <p:xfrm>
          <a:off x="3581400" y="1143000"/>
          <a:ext cx="49403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7" name="Equation" r:id="rId5" imgW="4940280" imgH="1168200" progId="Equation.DSMT4">
                  <p:embed/>
                </p:oleObj>
              </mc:Choice>
              <mc:Fallback>
                <p:oleObj name="Equation" r:id="rId5" imgW="4940280" imgH="1168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43000"/>
                        <a:ext cx="49403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546411"/>
              </p:ext>
            </p:extLst>
          </p:nvPr>
        </p:nvGraphicFramePr>
        <p:xfrm>
          <a:off x="762000" y="2590800"/>
          <a:ext cx="2286000" cy="3733802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</a:tblGrid>
              <a:tr h="357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r>
                        <a:rPr lang="en-US" sz="1800" b="1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A,EB</a:t>
                      </a:r>
                      <a:endParaRPr lang="en-US" sz="1800" b="1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0.294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0.144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-0.081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-0.156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375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-0.231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-0.306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425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-0.381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-0.456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-0.606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-0.756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-0.906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202451"/>
              </p:ext>
            </p:extLst>
          </p:nvPr>
        </p:nvGraphicFramePr>
        <p:xfrm>
          <a:off x="4876800" y="2590800"/>
          <a:ext cx="2286000" cy="3733802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</a:tblGrid>
              <a:tr h="3575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r>
                        <a:rPr lang="en-US" sz="1800" b="1" i="0" u="none" strike="noStrike" baseline="-2500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Ae</a:t>
                      </a:r>
                      <a:endParaRPr lang="en-US" sz="1800" b="1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0.000149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0.001634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0.007612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0.014746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0.024722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375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0.038481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0.056318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425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0.078262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0.10407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0.165203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0.234315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0.305584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113496075"/>
              </p:ext>
            </p:extLst>
          </p:nvPr>
        </p:nvGraphicFramePr>
        <p:xfrm>
          <a:off x="304800" y="2133630"/>
          <a:ext cx="8534400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2454" y="0"/>
            <a:ext cx="893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Suppose pure A enters a reactor at 298K .  What is the maximum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achievable in an adiabatic reactor?  Assume </a:t>
            </a:r>
            <a:r>
              <a:rPr lang="en-US" sz="2000" dirty="0" smtClean="0">
                <a:latin typeface="Arial"/>
                <a:cs typeface="Arial"/>
              </a:rPr>
              <a:t>Ẇ</a:t>
            </a:r>
            <a:r>
              <a:rPr lang="en-US" sz="2000" baseline="-25000" dirty="0" smtClean="0">
                <a:latin typeface="Arial"/>
                <a:cs typeface="Arial"/>
              </a:rPr>
              <a:t>S</a:t>
            </a:r>
            <a:r>
              <a:rPr lang="en-US" sz="2000" dirty="0" smtClean="0">
                <a:latin typeface="Arial"/>
                <a:cs typeface="Arial"/>
              </a:rPr>
              <a:t>=0, and </a:t>
            </a:r>
            <a:r>
              <a:rPr lang="en-US" sz="2000" dirty="0" smtClean="0">
                <a:latin typeface="Symbol" pitchFamily="18" charset="2"/>
                <a:cs typeface="Arial"/>
              </a:rPr>
              <a:t>D</a:t>
            </a:r>
            <a:r>
              <a:rPr lang="en-US" sz="2000" dirty="0" smtClean="0">
                <a:cs typeface="Arial"/>
              </a:rPr>
              <a:t>C</a:t>
            </a:r>
            <a:r>
              <a:rPr lang="en-US" sz="2000" baseline="-25000" dirty="0" smtClean="0">
                <a:cs typeface="Arial"/>
              </a:rPr>
              <a:t>P</a:t>
            </a:r>
            <a:r>
              <a:rPr lang="en-US" sz="2000" dirty="0" smtClean="0">
                <a:cs typeface="Arial"/>
              </a:rPr>
              <a:t> = 0, C</a:t>
            </a:r>
            <a:r>
              <a:rPr lang="en-US" sz="2000" baseline="-25000" dirty="0" smtClean="0">
                <a:cs typeface="Arial"/>
              </a:rPr>
              <a:t>P.A</a:t>
            </a:r>
            <a:r>
              <a:rPr lang="en-US" sz="2000" dirty="0" smtClean="0">
                <a:cs typeface="Arial"/>
              </a:rPr>
              <a:t>=60 J/</a:t>
            </a:r>
            <a:r>
              <a:rPr lang="en-US" sz="2000" dirty="0" err="1" smtClean="0">
                <a:cs typeface="Arial"/>
              </a:rPr>
              <a:t>molK</a:t>
            </a:r>
            <a:r>
              <a:rPr lang="en-US" sz="2000" dirty="0" smtClean="0">
                <a:cs typeface="Arial"/>
              </a:rPr>
              <a:t>, </a:t>
            </a:r>
            <a:r>
              <a:rPr lang="en-US" sz="2000" dirty="0" smtClean="0">
                <a:latin typeface="Symbol" pitchFamily="18" charset="2"/>
                <a:cs typeface="Arial"/>
              </a:rPr>
              <a:t>D</a:t>
            </a:r>
            <a:r>
              <a:rPr lang="en-US" sz="2000" dirty="0" smtClean="0">
                <a:cs typeface="Arial"/>
              </a:rPr>
              <a:t>H</a:t>
            </a:r>
            <a:r>
              <a:rPr lang="en-US" sz="2000" dirty="0" smtClean="0"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latin typeface="Arial"/>
                <a:cs typeface="Arial"/>
              </a:rPr>
              <a:t>RX</a:t>
            </a:r>
            <a:r>
              <a:rPr lang="en-US" sz="2000" dirty="0" smtClean="0">
                <a:latin typeface="Arial"/>
                <a:cs typeface="Arial"/>
              </a:rPr>
              <a:t>(T</a:t>
            </a:r>
            <a:r>
              <a:rPr lang="en-US" sz="2000" baseline="-25000" dirty="0" smtClean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)= 20,000 J/mol (endothermic), K</a:t>
            </a:r>
            <a:r>
              <a:rPr lang="en-US" sz="2000" baseline="-25000" dirty="0" smtClean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=10 exp[2504T-7.2]</a:t>
            </a:r>
            <a:endParaRPr lang="en-US" sz="2000" dirty="0" smtClean="0"/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772882"/>
              </p:ext>
            </p:extLst>
          </p:nvPr>
        </p:nvGraphicFramePr>
        <p:xfrm>
          <a:off x="458788" y="1164775"/>
          <a:ext cx="252253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8" name="Equation" r:id="rId4" imgW="2527200" imgH="787320" progId="Equation.DSMT4">
                  <p:embed/>
                </p:oleObj>
              </mc:Choice>
              <mc:Fallback>
                <p:oleObj name="Equation" r:id="rId4" imgW="2527200" imgH="7873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1164775"/>
                        <a:ext cx="2522537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427062"/>
              </p:ext>
            </p:extLst>
          </p:nvPr>
        </p:nvGraphicFramePr>
        <p:xfrm>
          <a:off x="3581400" y="1012376"/>
          <a:ext cx="4663440" cy="1102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9" name="Equation" r:id="rId6" imgW="4940280" imgH="1168200" progId="Equation.DSMT4">
                  <p:embed/>
                </p:oleObj>
              </mc:Choice>
              <mc:Fallback>
                <p:oleObj name="Equation" r:id="rId6" imgW="4940280" imgH="1168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012376"/>
                        <a:ext cx="4663440" cy="11029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2026126" y="4256311"/>
            <a:ext cx="2194560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1386840" y="3159825"/>
            <a:ext cx="173736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71600" y="3124200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X</a:t>
            </a:r>
            <a:r>
              <a:rPr lang="en-US" sz="2000" baseline="-25000" dirty="0" err="1" smtClean="0"/>
              <a:t>Ae</a:t>
            </a:r>
            <a:endParaRPr lang="en-US" sz="2000" dirty="0" smtClean="0"/>
          </a:p>
        </p:txBody>
      </p:sp>
      <p:sp>
        <p:nvSpPr>
          <p:cNvPr id="12" name="TextBox 11"/>
          <p:cNvSpPr txBox="1"/>
          <p:nvPr/>
        </p:nvSpPr>
        <p:spPr>
          <a:xfrm rot="1157496">
            <a:off x="3742828" y="4083165"/>
            <a:ext cx="3608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EB for adiabatic operation, </a:t>
            </a:r>
          </a:p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(slants down for endothermic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rxn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95600" y="5293425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/>
            <a:r>
              <a:rPr lang="en-US" sz="2000" dirty="0" err="1" smtClean="0"/>
              <a:t>T</a:t>
            </a:r>
            <a:r>
              <a:rPr lang="en-US" sz="2000" baseline="-25000" dirty="0" err="1" smtClean="0"/>
              <a:t>adiabatic</a:t>
            </a:r>
            <a:endParaRPr lang="en-US" sz="2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1600200" y="3886200"/>
            <a:ext cx="1522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Nearly 0 conversion, not good!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76300" y="577209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 algn="ctr"/>
            <a:r>
              <a:rPr lang="en-US" sz="2000" dirty="0" err="1" smtClean="0">
                <a:solidFill>
                  <a:srgbClr val="003399"/>
                </a:solidFill>
              </a:rPr>
              <a:t>T</a:t>
            </a:r>
            <a:r>
              <a:rPr lang="en-US" sz="2000" baseline="-25000" dirty="0" err="1" smtClean="0">
                <a:solidFill>
                  <a:srgbClr val="003399"/>
                </a:solidFill>
              </a:rPr>
              <a:t>adiabatic</a:t>
            </a:r>
            <a:r>
              <a:rPr lang="en-US" sz="2000" dirty="0" smtClean="0">
                <a:solidFill>
                  <a:srgbClr val="003399"/>
                </a:solidFill>
              </a:rPr>
              <a:t>: Outlet T if reactor had an infinite volume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81100" y="61722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 algn="ctr"/>
            <a:r>
              <a:rPr lang="en-US" sz="2000" dirty="0" err="1" smtClean="0">
                <a:solidFill>
                  <a:srgbClr val="003399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3399"/>
                </a:solidFill>
              </a:rPr>
              <a:t>A,e</a:t>
            </a:r>
            <a:r>
              <a:rPr lang="en-US" sz="2000" baseline="-25000" dirty="0" smtClean="0">
                <a:solidFill>
                  <a:srgbClr val="003399"/>
                </a:solidFill>
              </a:rPr>
              <a:t> </a:t>
            </a:r>
            <a:r>
              <a:rPr lang="en-US" sz="2000" dirty="0" smtClean="0">
                <a:solidFill>
                  <a:srgbClr val="003399"/>
                </a:solidFill>
              </a:rPr>
              <a:t>at </a:t>
            </a:r>
            <a:r>
              <a:rPr lang="en-US" sz="2000" dirty="0" err="1" smtClean="0">
                <a:solidFill>
                  <a:srgbClr val="003399"/>
                </a:solidFill>
              </a:rPr>
              <a:t>T</a:t>
            </a:r>
            <a:r>
              <a:rPr lang="en-US" sz="2000" baseline="-25000" dirty="0" err="1" smtClean="0">
                <a:solidFill>
                  <a:srgbClr val="003399"/>
                </a:solidFill>
              </a:rPr>
              <a:t>adiabatic</a:t>
            </a:r>
            <a:r>
              <a:rPr lang="en-US" sz="2000" baseline="-25000" dirty="0" smtClean="0">
                <a:solidFill>
                  <a:srgbClr val="003399"/>
                </a:solidFill>
              </a:rPr>
              <a:t> </a:t>
            </a:r>
            <a:r>
              <a:rPr lang="en-US" sz="2000" dirty="0" smtClean="0">
                <a:solidFill>
                  <a:srgbClr val="003399"/>
                </a:solidFill>
              </a:rPr>
              <a:t> is max achievable X</a:t>
            </a:r>
            <a:r>
              <a:rPr lang="en-US" sz="2000" baseline="-25000" dirty="0" smtClean="0">
                <a:solidFill>
                  <a:srgbClr val="003399"/>
                </a:solidFill>
              </a:rPr>
              <a:t>A</a:t>
            </a:r>
            <a:r>
              <a:rPr lang="en-US" sz="2000" dirty="0" smtClean="0">
                <a:solidFill>
                  <a:srgbClr val="003399"/>
                </a:solidFill>
              </a:rPr>
              <a:t> in adiabatic reactor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1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20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Solve TEB for Conversion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Object 14"/>
          <p:cNvGraphicFramePr>
            <a:graphicFrameLocks noChangeAspect="1"/>
          </p:cNvGraphicFramePr>
          <p:nvPr/>
        </p:nvGraphicFramePr>
        <p:xfrm>
          <a:off x="696119" y="990600"/>
          <a:ext cx="77517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2" name="Equation" r:id="rId3" imgW="7759440" imgH="685800" progId="Equation.DSMT4">
                  <p:embed/>
                </p:oleObj>
              </mc:Choice>
              <mc:Fallback>
                <p:oleObj name="Equation" r:id="rId3" imgW="77594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9" y="990600"/>
                        <a:ext cx="77517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2057400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for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2585317" y="2057400"/>
          <a:ext cx="4668837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3" name="Equation" r:id="rId5" imgW="4673520" imgH="1193760" progId="Equation.DSMT4">
                  <p:embed/>
                </p:oleObj>
              </mc:Choice>
              <mc:Fallback>
                <p:oleObj name="Equation" r:id="rId5" imgW="467352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5317" y="2057400"/>
                        <a:ext cx="4668837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393523" y="3352800"/>
            <a:ext cx="46666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Plug in Q for the specific type of reactor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033234"/>
              </p:ext>
            </p:extLst>
          </p:nvPr>
        </p:nvGraphicFramePr>
        <p:xfrm>
          <a:off x="2609850" y="4657725"/>
          <a:ext cx="3922713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4" name="Equation" r:id="rId7" imgW="3924000" imgH="1193760" progId="Equation.DSMT4">
                  <p:embed/>
                </p:oleObj>
              </mc:Choice>
              <mc:Fallback>
                <p:oleObj name="Equation" r:id="rId7" imgW="392400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4657725"/>
                        <a:ext cx="3922713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7132" y="6031468"/>
            <a:ext cx="8869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 = reaction temp	T</a:t>
            </a:r>
            <a:r>
              <a:rPr lang="en-US" sz="2000" baseline="-25000" dirty="0" smtClean="0">
                <a:solidFill>
                  <a:srgbClr val="0000FF"/>
                </a:solidFill>
              </a:rPr>
              <a:t>i0</a:t>
            </a:r>
            <a:r>
              <a:rPr lang="en-US" sz="2000" dirty="0" smtClean="0">
                <a:solidFill>
                  <a:srgbClr val="0000FF"/>
                </a:solidFill>
              </a:rPr>
              <a:t> = initial (feed) temperature	T</a:t>
            </a:r>
            <a:r>
              <a:rPr lang="en-US" sz="2000" baseline="-25000" dirty="0" smtClean="0">
                <a:solidFill>
                  <a:srgbClr val="0000FF"/>
                </a:solidFill>
              </a:rPr>
              <a:t>R</a:t>
            </a:r>
            <a:r>
              <a:rPr lang="en-US" sz="2000" dirty="0" smtClean="0">
                <a:solidFill>
                  <a:srgbClr val="0000FF"/>
                </a:solidFill>
              </a:rPr>
              <a:t>= reference temp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4721" y="4191000"/>
            <a:ext cx="8454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an adiabatic reaction (Q=0) and shaft work can be neglected (</a:t>
            </a:r>
            <a:r>
              <a:rPr lang="en-US" sz="2000" dirty="0" smtClean="0">
                <a:latin typeface="Arial"/>
                <a:cs typeface="Arial"/>
              </a:rPr>
              <a:t>Ẇ</a:t>
            </a:r>
            <a:r>
              <a:rPr lang="en-US" sz="2000" baseline="-25000" dirty="0" smtClean="0">
                <a:latin typeface="Arial"/>
                <a:cs typeface="Arial"/>
              </a:rPr>
              <a:t>S</a:t>
            </a:r>
            <a:r>
              <a:rPr lang="en-US" sz="2000" dirty="0" smtClean="0">
                <a:latin typeface="Arial"/>
                <a:cs typeface="Arial"/>
              </a:rPr>
              <a:t>=0)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831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456722473"/>
              </p:ext>
            </p:extLst>
          </p:nvPr>
        </p:nvGraphicFramePr>
        <p:xfrm>
          <a:off x="304800" y="2209800"/>
          <a:ext cx="8534400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2454" y="66152"/>
            <a:ext cx="893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Does increasing the inlet temperature to 600K improve the conversion of this reaction?  </a:t>
            </a:r>
            <a:r>
              <a:rPr lang="en-US" sz="2000" dirty="0" smtClean="0">
                <a:latin typeface="Arial"/>
                <a:cs typeface="Arial"/>
              </a:rPr>
              <a:t>Ẇ</a:t>
            </a:r>
            <a:r>
              <a:rPr lang="en-US" sz="2000" baseline="-25000" dirty="0" smtClean="0">
                <a:latin typeface="Arial"/>
                <a:cs typeface="Arial"/>
              </a:rPr>
              <a:t>S</a:t>
            </a:r>
            <a:r>
              <a:rPr lang="en-US" sz="2000" dirty="0" smtClean="0">
                <a:latin typeface="Arial"/>
                <a:cs typeface="Arial"/>
              </a:rPr>
              <a:t>=0, and </a:t>
            </a:r>
            <a:r>
              <a:rPr lang="en-US" sz="2000" dirty="0" smtClean="0">
                <a:latin typeface="Symbol" pitchFamily="18" charset="2"/>
                <a:cs typeface="Arial"/>
              </a:rPr>
              <a:t>D</a:t>
            </a:r>
            <a:r>
              <a:rPr lang="en-US" sz="2000" dirty="0" smtClean="0">
                <a:cs typeface="Arial"/>
              </a:rPr>
              <a:t>C</a:t>
            </a:r>
            <a:r>
              <a:rPr lang="en-US" sz="2000" baseline="-25000" dirty="0" smtClean="0">
                <a:cs typeface="Arial"/>
              </a:rPr>
              <a:t>P</a:t>
            </a:r>
            <a:r>
              <a:rPr lang="en-US" sz="2000" dirty="0" smtClean="0">
                <a:cs typeface="Arial"/>
              </a:rPr>
              <a:t> = 0, C</a:t>
            </a:r>
            <a:r>
              <a:rPr lang="en-US" sz="2000" baseline="-25000" dirty="0" smtClean="0">
                <a:cs typeface="Arial"/>
              </a:rPr>
              <a:t>P.A</a:t>
            </a:r>
            <a:r>
              <a:rPr lang="en-US" sz="2000" dirty="0" smtClean="0">
                <a:cs typeface="Arial"/>
              </a:rPr>
              <a:t>=60 J/</a:t>
            </a:r>
            <a:r>
              <a:rPr lang="en-US" sz="2000" dirty="0" err="1" smtClean="0">
                <a:cs typeface="Arial"/>
              </a:rPr>
              <a:t>molK</a:t>
            </a:r>
            <a:r>
              <a:rPr lang="en-US" sz="2000" dirty="0" smtClean="0">
                <a:cs typeface="Arial"/>
              </a:rPr>
              <a:t>, </a:t>
            </a:r>
            <a:r>
              <a:rPr lang="en-US" sz="2000" dirty="0" smtClean="0">
                <a:latin typeface="Symbol" pitchFamily="18" charset="2"/>
                <a:cs typeface="Arial"/>
              </a:rPr>
              <a:t>D</a:t>
            </a:r>
            <a:r>
              <a:rPr lang="en-US" sz="2000" dirty="0" smtClean="0">
                <a:cs typeface="Arial"/>
              </a:rPr>
              <a:t>H</a:t>
            </a:r>
            <a:r>
              <a:rPr lang="en-US" sz="2000" dirty="0" smtClean="0"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latin typeface="Arial"/>
                <a:cs typeface="Arial"/>
              </a:rPr>
              <a:t>RX</a:t>
            </a:r>
            <a:r>
              <a:rPr lang="en-US" sz="2000" dirty="0" smtClean="0">
                <a:latin typeface="Arial"/>
                <a:cs typeface="Arial"/>
              </a:rPr>
              <a:t>(T</a:t>
            </a:r>
            <a:r>
              <a:rPr lang="en-US" sz="2000" baseline="-25000" dirty="0" smtClean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)= 20,000 J/mol (endothermic), &amp;  K</a:t>
            </a:r>
            <a:r>
              <a:rPr lang="en-US" sz="2000" baseline="-25000" dirty="0" smtClean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=10 exp[2504T-7.2]</a:t>
            </a:r>
            <a:endParaRPr lang="en-US" sz="2000" dirty="0" smtClean="0"/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555997"/>
              </p:ext>
            </p:extLst>
          </p:nvPr>
        </p:nvGraphicFramePr>
        <p:xfrm>
          <a:off x="458788" y="1255208"/>
          <a:ext cx="252253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80" name="Equation" r:id="rId4" imgW="2527200" imgH="787320" progId="Equation.DSMT4">
                  <p:embed/>
                </p:oleObj>
              </mc:Choice>
              <mc:Fallback>
                <p:oleObj name="Equation" r:id="rId4" imgW="2527200" imgH="7873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1255208"/>
                        <a:ext cx="2522537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127827"/>
              </p:ext>
            </p:extLst>
          </p:nvPr>
        </p:nvGraphicFramePr>
        <p:xfrm>
          <a:off x="3581400" y="1102808"/>
          <a:ext cx="49403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81" name="Equation" r:id="rId6" imgW="4940280" imgH="1168200" progId="Equation.DSMT4">
                  <p:embed/>
                </p:oleObj>
              </mc:Choice>
              <mc:Fallback>
                <p:oleObj name="Equation" r:id="rId6" imgW="4940280" imgH="1168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02808"/>
                        <a:ext cx="49403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2757646" y="3641566"/>
            <a:ext cx="731520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1386840" y="3276600"/>
            <a:ext cx="173736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71600" y="2876490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X</a:t>
            </a:r>
            <a:r>
              <a:rPr lang="en-US" sz="2000" baseline="-25000" dirty="0" err="1" smtClean="0"/>
              <a:t>Ae</a:t>
            </a:r>
            <a:endParaRPr lang="en-US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876300" y="5867400"/>
            <a:ext cx="7391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 algn="ctr"/>
            <a:r>
              <a:rPr lang="en-US" sz="1900" dirty="0" err="1" smtClean="0"/>
              <a:t>T</a:t>
            </a:r>
            <a:r>
              <a:rPr lang="en-US" sz="1900" baseline="-25000" dirty="0" err="1" smtClean="0"/>
              <a:t>adiabatic</a:t>
            </a:r>
            <a:r>
              <a:rPr lang="en-US" sz="1900" dirty="0" smtClean="0"/>
              <a:t>: Outlet T if reactor had an infinite volume</a:t>
            </a:r>
          </a:p>
        </p:txBody>
      </p:sp>
      <p:sp>
        <p:nvSpPr>
          <p:cNvPr id="12" name="TextBox 11"/>
          <p:cNvSpPr txBox="1"/>
          <p:nvPr/>
        </p:nvSpPr>
        <p:spPr>
          <a:xfrm rot="1157496">
            <a:off x="3194230" y="4562856"/>
            <a:ext cx="528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EB for adiabatic operation (endothermic) T</a:t>
            </a:r>
            <a:r>
              <a:rPr lang="en-US" baseline="-25000" dirty="0" smtClean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=298K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71800" y="39624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/>
            <a:r>
              <a:rPr lang="en-US" sz="2000" dirty="0" err="1" smtClean="0"/>
              <a:t>T</a:t>
            </a:r>
            <a:r>
              <a:rPr lang="en-US" sz="2000" baseline="-25000" dirty="0" err="1" smtClean="0"/>
              <a:t>adiabatic</a:t>
            </a:r>
            <a:endParaRPr lang="en-US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181100" y="6163600"/>
            <a:ext cx="67818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 algn="ctr"/>
            <a:r>
              <a:rPr lang="en-US" sz="1900" dirty="0" err="1" smtClean="0"/>
              <a:t>X</a:t>
            </a:r>
            <a:r>
              <a:rPr lang="en-US" sz="1900" baseline="-25000" dirty="0" err="1" smtClean="0"/>
              <a:t>A,e</a:t>
            </a:r>
            <a:r>
              <a:rPr lang="en-US" sz="1900" baseline="-25000" dirty="0" smtClean="0"/>
              <a:t> </a:t>
            </a:r>
            <a:r>
              <a:rPr lang="en-US" sz="1900" dirty="0" smtClean="0"/>
              <a:t>at </a:t>
            </a:r>
            <a:r>
              <a:rPr lang="en-US" sz="1900" dirty="0" err="1" smtClean="0"/>
              <a:t>T</a:t>
            </a:r>
            <a:r>
              <a:rPr lang="en-US" sz="1900" baseline="-25000" dirty="0" err="1" smtClean="0"/>
              <a:t>adiabatic</a:t>
            </a:r>
            <a:r>
              <a:rPr lang="en-US" sz="1900" baseline="-25000" dirty="0" smtClean="0"/>
              <a:t> </a:t>
            </a:r>
            <a:r>
              <a:rPr lang="en-US" sz="1900" dirty="0" smtClean="0"/>
              <a:t> is max achievable X</a:t>
            </a:r>
            <a:r>
              <a:rPr lang="en-US" sz="1900" baseline="-25000" dirty="0" smtClean="0"/>
              <a:t>A</a:t>
            </a:r>
            <a:r>
              <a:rPr lang="en-US" sz="1900" dirty="0" smtClean="0"/>
              <a:t> in adiabatic reactor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002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Nearly 0 conversion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806028379"/>
              </p:ext>
            </p:extLst>
          </p:nvPr>
        </p:nvGraphicFramePr>
        <p:xfrm>
          <a:off x="317066" y="2274986"/>
          <a:ext cx="8686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2454" y="76200"/>
            <a:ext cx="893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Does increasing the inlet temperature to 600K improve the conversion of this reaction?  </a:t>
            </a:r>
            <a:r>
              <a:rPr lang="en-US" sz="2000" dirty="0" smtClean="0">
                <a:latin typeface="Arial"/>
                <a:cs typeface="Arial"/>
              </a:rPr>
              <a:t>Ẇ</a:t>
            </a:r>
            <a:r>
              <a:rPr lang="en-US" sz="2000" baseline="-25000" dirty="0" smtClean="0">
                <a:latin typeface="Arial"/>
                <a:cs typeface="Arial"/>
              </a:rPr>
              <a:t>S</a:t>
            </a:r>
            <a:r>
              <a:rPr lang="en-US" sz="2000" dirty="0" smtClean="0">
                <a:latin typeface="Arial"/>
                <a:cs typeface="Arial"/>
              </a:rPr>
              <a:t>=0, and </a:t>
            </a:r>
            <a:r>
              <a:rPr lang="en-US" sz="2000" dirty="0" smtClean="0">
                <a:latin typeface="Symbol" pitchFamily="18" charset="2"/>
                <a:cs typeface="Arial"/>
              </a:rPr>
              <a:t>D</a:t>
            </a:r>
            <a:r>
              <a:rPr lang="en-US" sz="2000" dirty="0" smtClean="0">
                <a:cs typeface="Arial"/>
              </a:rPr>
              <a:t>C</a:t>
            </a:r>
            <a:r>
              <a:rPr lang="en-US" sz="2000" baseline="-25000" dirty="0" smtClean="0">
                <a:cs typeface="Arial"/>
              </a:rPr>
              <a:t>P</a:t>
            </a:r>
            <a:r>
              <a:rPr lang="en-US" sz="2000" dirty="0" smtClean="0">
                <a:cs typeface="Arial"/>
              </a:rPr>
              <a:t> = 0, C</a:t>
            </a:r>
            <a:r>
              <a:rPr lang="en-US" sz="2000" baseline="-25000" dirty="0" smtClean="0">
                <a:cs typeface="Arial"/>
              </a:rPr>
              <a:t>P.A</a:t>
            </a:r>
            <a:r>
              <a:rPr lang="en-US" sz="2000" dirty="0" smtClean="0">
                <a:cs typeface="Arial"/>
              </a:rPr>
              <a:t>=60 J/</a:t>
            </a:r>
            <a:r>
              <a:rPr lang="en-US" sz="2000" dirty="0" err="1" smtClean="0">
                <a:cs typeface="Arial"/>
              </a:rPr>
              <a:t>molK</a:t>
            </a:r>
            <a:r>
              <a:rPr lang="en-US" sz="2000" dirty="0" smtClean="0">
                <a:cs typeface="Arial"/>
              </a:rPr>
              <a:t>, </a:t>
            </a:r>
            <a:r>
              <a:rPr lang="en-US" sz="2000" dirty="0" smtClean="0">
                <a:latin typeface="Symbol" pitchFamily="18" charset="2"/>
                <a:cs typeface="Arial"/>
              </a:rPr>
              <a:t>D</a:t>
            </a:r>
            <a:r>
              <a:rPr lang="en-US" sz="2000" dirty="0" smtClean="0">
                <a:cs typeface="Arial"/>
              </a:rPr>
              <a:t>H</a:t>
            </a:r>
            <a:r>
              <a:rPr lang="en-US" sz="2000" dirty="0" smtClean="0"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latin typeface="Arial"/>
                <a:cs typeface="Arial"/>
              </a:rPr>
              <a:t>RX</a:t>
            </a:r>
            <a:r>
              <a:rPr lang="en-US" sz="2000" dirty="0" smtClean="0">
                <a:latin typeface="Arial"/>
                <a:cs typeface="Arial"/>
              </a:rPr>
              <a:t>(T</a:t>
            </a:r>
            <a:r>
              <a:rPr lang="en-US" sz="2000" baseline="-25000" dirty="0" smtClean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)= 20,000 J/mol (endothermic), &amp;  K</a:t>
            </a:r>
            <a:r>
              <a:rPr lang="en-US" sz="2000" baseline="-25000" dirty="0" smtClean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=10 exp[2504T-7.2]</a:t>
            </a:r>
            <a:endParaRPr lang="en-US" sz="2000" dirty="0" smtClean="0"/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640998"/>
              </p:ext>
            </p:extLst>
          </p:nvPr>
        </p:nvGraphicFramePr>
        <p:xfrm>
          <a:off x="458788" y="1219200"/>
          <a:ext cx="252253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4" name="Equation" r:id="rId4" imgW="2527200" imgH="787320" progId="Equation.DSMT4">
                  <p:embed/>
                </p:oleObj>
              </mc:Choice>
              <mc:Fallback>
                <p:oleObj name="Equation" r:id="rId4" imgW="2527200" imgH="7873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1219200"/>
                        <a:ext cx="2522537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321462"/>
              </p:ext>
            </p:extLst>
          </p:nvPr>
        </p:nvGraphicFramePr>
        <p:xfrm>
          <a:off x="3581400" y="1066800"/>
          <a:ext cx="49403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5" name="Equation" r:id="rId6" imgW="4940280" imgH="1168200" progId="Equation.DSMT4">
                  <p:embed/>
                </p:oleObj>
              </mc:Choice>
              <mc:Fallback>
                <p:oleObj name="Equation" r:id="rId6" imgW="4940280" imgH="1168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066800"/>
                        <a:ext cx="49403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2757646" y="4510186"/>
            <a:ext cx="640080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1203960" y="4171890"/>
            <a:ext cx="192024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800" y="4419600"/>
            <a:ext cx="1464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Ae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  <a:cs typeface="Arial"/>
              </a:rPr>
              <a:t>≈ 0 </a:t>
            </a:r>
          </a:p>
          <a:p>
            <a:r>
              <a:rPr lang="en-US" dirty="0" smtClean="0">
                <a:latin typeface="Arial"/>
                <a:cs typeface="Arial"/>
              </a:rPr>
              <a:t>at T</a:t>
            </a:r>
            <a:r>
              <a:rPr lang="en-US" baseline="-25000" dirty="0" smtClean="0">
                <a:latin typeface="Arial"/>
                <a:cs typeface="Arial"/>
              </a:rPr>
              <a:t>0</a:t>
            </a:r>
            <a:r>
              <a:rPr lang="en-US" dirty="0" smtClean="0">
                <a:latin typeface="Arial"/>
                <a:cs typeface="Arial"/>
              </a:rPr>
              <a:t> = 298K</a:t>
            </a:r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 rot="884602">
            <a:off x="3386442" y="5181927"/>
            <a:ext cx="5439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EB for adiabatic operation (endothermic) T</a:t>
            </a:r>
            <a:r>
              <a:rPr lang="en-US" baseline="-25000" dirty="0" smtClean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=298K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95600" y="478149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/>
            <a:r>
              <a:rPr lang="en-US" sz="2000" dirty="0" err="1" smtClean="0"/>
              <a:t>T</a:t>
            </a:r>
            <a:r>
              <a:rPr lang="en-US" sz="2000" baseline="-25000" dirty="0" err="1" smtClean="0"/>
              <a:t>adiabatic</a:t>
            </a:r>
            <a:endParaRPr lang="en-US" sz="2000" dirty="0" smtClean="0"/>
          </a:p>
        </p:txBody>
      </p:sp>
      <p:sp>
        <p:nvSpPr>
          <p:cNvPr id="16" name="TextBox 15"/>
          <p:cNvSpPr txBox="1"/>
          <p:nvPr/>
        </p:nvSpPr>
        <p:spPr>
          <a:xfrm rot="908474">
            <a:off x="3707439" y="2938118"/>
            <a:ext cx="3875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EB for adiabatic operation T</a:t>
            </a:r>
            <a:r>
              <a:rPr lang="en-US" baseline="-25000" dirty="0" smtClean="0">
                <a:solidFill>
                  <a:srgbClr val="008000"/>
                </a:solidFill>
              </a:rPr>
              <a:t>0</a:t>
            </a:r>
            <a:r>
              <a:rPr lang="en-US" dirty="0" smtClean="0">
                <a:solidFill>
                  <a:srgbClr val="008000"/>
                </a:solidFill>
              </a:rPr>
              <a:t>=600K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10800000">
            <a:off x="1211580" y="3825179"/>
            <a:ext cx="621792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0" y="348609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Ae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  <a:cs typeface="Arial"/>
              </a:rPr>
              <a:t>≈ 0.2 when T</a:t>
            </a:r>
            <a:r>
              <a:rPr lang="en-US" baseline="-25000" dirty="0" smtClean="0">
                <a:latin typeface="Arial"/>
                <a:cs typeface="Arial"/>
              </a:rPr>
              <a:t>0</a:t>
            </a:r>
            <a:r>
              <a:rPr lang="en-US" dirty="0" smtClean="0">
                <a:latin typeface="Arial"/>
                <a:cs typeface="Arial"/>
              </a:rPr>
              <a:t> = 600K</a:t>
            </a:r>
            <a:endParaRPr lang="en-US" dirty="0" smtClean="0"/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89616" y="4152046"/>
            <a:ext cx="640080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239000" y="4400490"/>
            <a:ext cx="1295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/>
            <a:r>
              <a:rPr lang="en-US" sz="2000" dirty="0" err="1" smtClean="0"/>
              <a:t>T</a:t>
            </a:r>
            <a:r>
              <a:rPr lang="en-US" sz="2000" baseline="-25000" dirty="0" err="1" smtClean="0"/>
              <a:t>adiabatic</a:t>
            </a:r>
            <a:endParaRPr lang="en-US" sz="2000" baseline="-25000" dirty="0" smtClean="0"/>
          </a:p>
          <a:p>
            <a:pPr marL="284163" indent="-284163"/>
            <a:r>
              <a:rPr lang="en-US" dirty="0" smtClean="0"/>
              <a:t>(T</a:t>
            </a:r>
            <a:r>
              <a:rPr lang="en-US" baseline="-25000" dirty="0" smtClean="0"/>
              <a:t>0</a:t>
            </a:r>
            <a:r>
              <a:rPr lang="en-US" dirty="0" smtClean="0"/>
              <a:t>=600K)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58910" y="6188112"/>
            <a:ext cx="4194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Yes, higher conversion is achieved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Application to CSTR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1352550"/>
            <a:ext cx="89883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Solve TEB for T at the exit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exit</a:t>
            </a:r>
            <a:r>
              <a:rPr lang="en-US" sz="2000" dirty="0" smtClean="0"/>
              <a:t> =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inside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reactor</a:t>
            </a:r>
            <a:r>
              <a:rPr lang="en-US" sz="2000" dirty="0" smtClean="0"/>
              <a:t>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Calculate k = </a:t>
            </a:r>
            <a:r>
              <a:rPr lang="en-US" sz="2000" dirty="0" err="1" smtClean="0"/>
              <a:t>Ae</a:t>
            </a:r>
            <a:r>
              <a:rPr lang="en-US" sz="2000" baseline="30000" dirty="0" smtClean="0"/>
              <a:t>-E/RT</a:t>
            </a:r>
            <a:r>
              <a:rPr lang="en-US" sz="2000" dirty="0" smtClean="0"/>
              <a:t> where T was calculated in step a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Plug the k calculated in step b into the design equation to calculate V</a:t>
            </a:r>
            <a:r>
              <a:rPr lang="en-US" sz="2000" baseline="-25000" dirty="0" smtClean="0"/>
              <a:t>CSTR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6200" y="949464"/>
            <a:ext cx="7051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rgbClr val="7030A0"/>
                </a:solidFill>
              </a:rPr>
              <a:t>Case 1</a:t>
            </a:r>
            <a:r>
              <a:rPr lang="en-US" sz="2000" dirty="0" smtClean="0">
                <a:solidFill>
                  <a:srgbClr val="7030A0"/>
                </a:solidFill>
              </a:rPr>
              <a:t>: Given F</a:t>
            </a:r>
            <a:r>
              <a:rPr lang="en-US" sz="2000" baseline="-25000" dirty="0" smtClean="0">
                <a:solidFill>
                  <a:srgbClr val="7030A0"/>
                </a:solidFill>
              </a:rPr>
              <a:t>A0, </a:t>
            </a:r>
            <a:r>
              <a:rPr lang="en-US" sz="2000" dirty="0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, A, E, </a:t>
            </a:r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pi</a:t>
            </a:r>
            <a:r>
              <a:rPr lang="en-US" sz="2000" dirty="0" smtClean="0">
                <a:solidFill>
                  <a:srgbClr val="7030A0"/>
                </a:solidFill>
              </a:rPr>
              <a:t>, H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I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, and X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A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, calculate T &amp; V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1" y="2788384"/>
            <a:ext cx="9067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Solve TEB for T as a function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(make a table of T </a:t>
            </a:r>
            <a:r>
              <a:rPr lang="en-US" sz="2000" dirty="0" err="1" smtClean="0"/>
              <a:t>vs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using EB)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Solve CSTR design equation for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as a function of T (plug in k = </a:t>
            </a:r>
            <a:r>
              <a:rPr lang="en-US" sz="2000" dirty="0" err="1" smtClean="0"/>
              <a:t>Ae</a:t>
            </a:r>
            <a:r>
              <a:rPr lang="en-US" sz="2000" baseline="30000" dirty="0" smtClean="0"/>
              <a:t>-E/RT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r>
              <a:rPr lang="en-US" sz="2000" dirty="0" smtClean="0"/>
              <a:t>(use design </a:t>
            </a:r>
            <a:r>
              <a:rPr lang="en-US" sz="2000" dirty="0" err="1" smtClean="0"/>
              <a:t>eq</a:t>
            </a:r>
            <a:r>
              <a:rPr lang="en-US" sz="2000" dirty="0" smtClean="0"/>
              <a:t> to make </a:t>
            </a:r>
            <a:r>
              <a:rPr lang="en-US" sz="2000" dirty="0"/>
              <a:t>a table of 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T)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Plot X</a:t>
            </a:r>
            <a:r>
              <a:rPr lang="en-US" sz="2000" baseline="-25000" dirty="0" smtClean="0"/>
              <a:t>A,EB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T &amp; X</a:t>
            </a:r>
            <a:r>
              <a:rPr lang="en-US" sz="2000" baseline="-25000" dirty="0" smtClean="0"/>
              <a:t>A,MB </a:t>
            </a:r>
            <a:r>
              <a:rPr lang="en-US" sz="2000" dirty="0" err="1" smtClean="0"/>
              <a:t>vs</a:t>
            </a:r>
            <a:r>
              <a:rPr lang="en-US" sz="2000" dirty="0" smtClean="0"/>
              <a:t> T on the same graph.  The intersection of these 2 lines is the conditions (T and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) that satisfies the energy &amp; mass balance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2407384"/>
            <a:ext cx="6984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rgbClr val="7030A0"/>
                </a:solidFill>
              </a:rPr>
              <a:t>Case 2</a:t>
            </a:r>
            <a:r>
              <a:rPr lang="en-US" sz="2000" dirty="0" smtClean="0">
                <a:solidFill>
                  <a:srgbClr val="7030A0"/>
                </a:solidFill>
              </a:rPr>
              <a:t>: Given F</a:t>
            </a:r>
            <a:r>
              <a:rPr lang="en-US" sz="2000" baseline="-25000" dirty="0" smtClean="0">
                <a:solidFill>
                  <a:srgbClr val="7030A0"/>
                </a:solidFill>
              </a:rPr>
              <a:t>A0, </a:t>
            </a:r>
            <a:r>
              <a:rPr lang="en-US" sz="2000" dirty="0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, A, E, </a:t>
            </a:r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pi</a:t>
            </a:r>
            <a:r>
              <a:rPr lang="en-US" sz="2000" dirty="0" smtClean="0">
                <a:solidFill>
                  <a:srgbClr val="7030A0"/>
                </a:solidFill>
              </a:rPr>
              <a:t>, H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I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, and V, calculate T </a:t>
            </a:r>
            <a:r>
              <a:rPr lang="en-US" sz="2000" dirty="0" smtClean="0">
                <a:solidFill>
                  <a:srgbClr val="7030A0"/>
                </a:solidFill>
                <a:cs typeface="Arial"/>
              </a:rPr>
              <a:t>&amp; X</a:t>
            </a:r>
            <a:r>
              <a:rPr lang="en-US" sz="2000" baseline="-25000" dirty="0" smtClean="0">
                <a:solidFill>
                  <a:srgbClr val="7030A0"/>
                </a:solidFill>
                <a:cs typeface="Arial"/>
              </a:rPr>
              <a:t>A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37355" y="4343400"/>
            <a:ext cx="61334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A,EB</a:t>
            </a:r>
            <a:r>
              <a:rPr lang="en-US" dirty="0" smtClean="0"/>
              <a:t>  = conversion determined from the TEB equation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A,MB</a:t>
            </a:r>
            <a:r>
              <a:rPr lang="en-US" dirty="0" smtClean="0"/>
              <a:t> =  conversion determined using the design equation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696872" y="5029200"/>
            <a:ext cx="6935499" cy="2248790"/>
            <a:chOff x="1696872" y="5029200"/>
            <a:chExt cx="6935499" cy="2248790"/>
          </a:xfrm>
        </p:grpSpPr>
        <p:sp>
          <p:nvSpPr>
            <p:cNvPr id="10" name="Rectangle 9"/>
            <p:cNvSpPr/>
            <p:nvPr/>
          </p:nvSpPr>
          <p:spPr>
            <a:xfrm>
              <a:off x="2438400" y="5029200"/>
              <a:ext cx="2438400" cy="1219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81200" y="5410200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X</a:t>
              </a:r>
              <a:r>
                <a:rPr lang="en-US" sz="2000" baseline="-25000" dirty="0" smtClean="0"/>
                <a:t>A</a:t>
              </a:r>
              <a:endParaRPr lang="en-US" sz="2000" dirty="0" smtClean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86720" y="622929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2895600" y="5105400"/>
              <a:ext cx="1524000" cy="1133272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276600" y="5791200"/>
              <a:ext cx="6896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X</a:t>
              </a:r>
              <a:r>
                <a:rPr lang="en-US" baseline="-25000" dirty="0" smtClean="0">
                  <a:solidFill>
                    <a:srgbClr val="7030A0"/>
                  </a:solidFill>
                </a:rPr>
                <a:t>A,EB</a:t>
              </a:r>
              <a:endParaRPr lang="en-US" dirty="0" smtClean="0">
                <a:solidFill>
                  <a:srgbClr val="7030A0"/>
                </a:solidFill>
              </a:endParaRPr>
            </a:p>
          </p:txBody>
        </p:sp>
        <p:sp>
          <p:nvSpPr>
            <p:cNvPr id="22" name="Arc 21"/>
            <p:cNvSpPr/>
            <p:nvPr/>
          </p:nvSpPr>
          <p:spPr>
            <a:xfrm flipH="1">
              <a:off x="2514600" y="5357750"/>
              <a:ext cx="3886200" cy="1920240"/>
            </a:xfrm>
            <a:prstGeom prst="arc">
              <a:avLst>
                <a:gd name="adj1" fmla="val 16064595"/>
                <a:gd name="adj2" fmla="val 20854487"/>
              </a:avLst>
            </a:prstGeom>
            <a:ln w="1905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37740" y="5298744"/>
              <a:ext cx="715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3399"/>
                  </a:solidFill>
                </a:rPr>
                <a:t>X</a:t>
              </a:r>
              <a:r>
                <a:rPr lang="en-US" baseline="-25000" dirty="0" smtClean="0">
                  <a:solidFill>
                    <a:srgbClr val="003399"/>
                  </a:solidFill>
                </a:rPr>
                <a:t>A,MB</a:t>
              </a:r>
              <a:endParaRPr lang="en-US" dirty="0" smtClean="0">
                <a:solidFill>
                  <a:srgbClr val="003399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400000">
              <a:off x="3652370" y="5789154"/>
              <a:ext cx="868680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>
              <a:off x="2448408" y="5361296"/>
              <a:ext cx="164592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696872" y="5058994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X</a:t>
              </a:r>
              <a:r>
                <a:rPr lang="en-US" baseline="-25000" dirty="0" err="1" smtClean="0"/>
                <a:t>A,exit</a:t>
              </a:r>
              <a:endParaRPr lang="en-US" dirty="0" smtClean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62400" y="6229290"/>
              <a:ext cx="5389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T</a:t>
              </a:r>
              <a:r>
                <a:rPr lang="en-US" baseline="-25000" dirty="0" err="1" smtClean="0"/>
                <a:t>exit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98571" y="5208657"/>
              <a:ext cx="3733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Intersection is T and X</a:t>
              </a:r>
              <a:r>
                <a:rPr lang="en-US" sz="2000" baseline="-25000" dirty="0" smtClean="0"/>
                <a:t>A</a:t>
              </a:r>
              <a:r>
                <a:rPr lang="en-US" sz="2000" dirty="0" smtClean="0"/>
                <a:t> that satisfies both equations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989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Application to a SS PFR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1" name="Group 22"/>
          <p:cNvGrpSpPr/>
          <p:nvPr/>
        </p:nvGrpSpPr>
        <p:grpSpPr>
          <a:xfrm>
            <a:off x="274471" y="1093406"/>
            <a:ext cx="8595058" cy="963994"/>
            <a:chOff x="152400" y="993244"/>
            <a:chExt cx="8595058" cy="963994"/>
          </a:xfrm>
        </p:grpSpPr>
        <p:sp>
          <p:nvSpPr>
            <p:cNvPr id="3" name="AutoShape 10"/>
            <p:cNvSpPr>
              <a:spLocks noChangeArrowheads="1"/>
            </p:cNvSpPr>
            <p:nvPr/>
          </p:nvSpPr>
          <p:spPr bwMode="auto">
            <a:xfrm rot="16203633">
              <a:off x="3999089" y="-1026230"/>
              <a:ext cx="963994" cy="5002942"/>
            </a:xfrm>
            <a:prstGeom prst="can">
              <a:avLst>
                <a:gd name="adj" fmla="val 3990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vert="vert" wrap="none" anchor="ctr"/>
            <a:lstStyle/>
            <a:p>
              <a:pPr>
                <a:defRPr/>
              </a:pPr>
              <a:r>
                <a:rPr lang="en-US" sz="2800" dirty="0" smtClean="0">
                  <a:solidFill>
                    <a:schemeClr val="bg1"/>
                  </a:solidFill>
                  <a:ea typeface="新細明體" charset="-120"/>
                </a:rPr>
                <a:t>PFR</a:t>
              </a:r>
              <a:endParaRPr lang="en-US" sz="2800" dirty="0">
                <a:solidFill>
                  <a:schemeClr val="bg1"/>
                </a:solidFill>
                <a:ea typeface="新細明體" charset="-120"/>
              </a:endParaRPr>
            </a:p>
          </p:txBody>
        </p:sp>
        <p:sp>
          <p:nvSpPr>
            <p:cNvPr id="4" name="Line 13"/>
            <p:cNvSpPr>
              <a:spLocks noChangeShapeType="1"/>
            </p:cNvSpPr>
            <p:nvPr/>
          </p:nvSpPr>
          <p:spPr bwMode="auto">
            <a:xfrm>
              <a:off x="678472" y="1488541"/>
              <a:ext cx="130126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19"/>
            <p:cNvSpPr>
              <a:spLocks noChangeShapeType="1"/>
            </p:cNvSpPr>
            <p:nvPr/>
          </p:nvSpPr>
          <p:spPr bwMode="auto">
            <a:xfrm>
              <a:off x="7020657" y="1488541"/>
              <a:ext cx="130126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152400" y="1295400"/>
              <a:ext cx="6052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GB" altLang="zh-TW" sz="2400" dirty="0"/>
                <a:t>F</a:t>
              </a:r>
              <a:r>
                <a:rPr lang="en-GB" altLang="zh-TW" sz="2400" baseline="-25000" dirty="0"/>
                <a:t>A0</a:t>
              </a:r>
              <a:endParaRPr lang="en-GB" altLang="zh-TW" sz="2400" dirty="0"/>
            </a:p>
          </p:txBody>
        </p: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8255977" y="1295400"/>
              <a:ext cx="49148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GB" altLang="zh-TW" sz="2400" dirty="0"/>
                <a:t>F</a:t>
              </a:r>
              <a:r>
                <a:rPr lang="en-GB" altLang="zh-TW" sz="2400" baseline="-25000" dirty="0"/>
                <a:t>A</a:t>
              </a:r>
              <a:endParaRPr lang="en-GB" altLang="zh-TW" sz="2400" dirty="0"/>
            </a:p>
          </p:txBody>
        </p:sp>
      </p:grpSp>
      <p:grpSp>
        <p:nvGrpSpPr>
          <p:cNvPr id="12" name="Group 16"/>
          <p:cNvGrpSpPr/>
          <p:nvPr/>
        </p:nvGrpSpPr>
        <p:grpSpPr>
          <a:xfrm>
            <a:off x="-2667000" y="2351926"/>
            <a:ext cx="9677742" cy="1839074"/>
            <a:chOff x="-2774022" y="2123326"/>
            <a:chExt cx="9677742" cy="1839074"/>
          </a:xfrm>
        </p:grpSpPr>
        <p:grpSp>
          <p:nvGrpSpPr>
            <p:cNvPr id="14" name="Group 11"/>
            <p:cNvGrpSpPr/>
            <p:nvPr/>
          </p:nvGrpSpPr>
          <p:grpSpPr>
            <a:xfrm>
              <a:off x="-2774022" y="2133600"/>
              <a:ext cx="9677742" cy="1828800"/>
              <a:chOff x="-2774022" y="2133600"/>
              <a:chExt cx="9677742" cy="1828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057400" y="2133600"/>
                <a:ext cx="4846320" cy="1219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910532" y="3352800"/>
                <a:ext cx="114005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distance</a:t>
                </a:r>
              </a:p>
            </p:txBody>
          </p:sp>
          <p:sp>
            <p:nvSpPr>
              <p:cNvPr id="10" name="Arc 9"/>
              <p:cNvSpPr/>
              <p:nvPr/>
            </p:nvSpPr>
            <p:spPr>
              <a:xfrm>
                <a:off x="-2774022" y="2362200"/>
                <a:ext cx="9677400" cy="1600200"/>
              </a:xfrm>
              <a:prstGeom prst="arc">
                <a:avLst>
                  <a:gd name="adj1" fmla="val 16200000"/>
                  <a:gd name="adj2" fmla="val 21590106"/>
                </a:avLst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2362200" y="236220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70C0"/>
                  </a:solidFill>
                </a:rPr>
                <a:t>T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2036852" y="2271444"/>
              <a:ext cx="3962400" cy="10668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937608" y="2123326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X</a:t>
              </a:r>
              <a:r>
                <a:rPr lang="en-US" sz="2000" baseline="-25000" dirty="0" smtClean="0">
                  <a:solidFill>
                    <a:srgbClr val="00B050"/>
                  </a:solidFill>
                </a:rPr>
                <a:t>A</a:t>
              </a:r>
              <a:endParaRPr lang="en-US" sz="2000" dirty="0" smtClean="0">
                <a:solidFill>
                  <a:srgbClr val="00B050"/>
                </a:solidFill>
              </a:endParaRPr>
            </a:p>
          </p:txBody>
        </p:sp>
      </p:grpSp>
      <p:grpSp>
        <p:nvGrpSpPr>
          <p:cNvPr id="17" name="Group 19"/>
          <p:cNvGrpSpPr/>
          <p:nvPr/>
        </p:nvGrpSpPr>
        <p:grpSpPr>
          <a:xfrm>
            <a:off x="1688037" y="4022129"/>
            <a:ext cx="5767926" cy="400110"/>
            <a:chOff x="1688037" y="3810000"/>
            <a:chExt cx="5767926" cy="400110"/>
          </a:xfrm>
        </p:grpSpPr>
        <p:sp>
          <p:nvSpPr>
            <p:cNvPr id="18" name="TextBox 17"/>
            <p:cNvSpPr txBox="1"/>
            <p:nvPr/>
          </p:nvSpPr>
          <p:spPr>
            <a:xfrm>
              <a:off x="1688037" y="3810000"/>
              <a:ext cx="57679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Negligible shaft work (</a:t>
              </a:r>
              <a:r>
                <a:rPr lang="en-US" sz="2000" dirty="0" smtClean="0">
                  <a:latin typeface="Arial"/>
                  <a:cs typeface="Arial"/>
                </a:rPr>
                <a:t>Ẇ</a:t>
              </a:r>
              <a:r>
                <a:rPr lang="en-US" sz="2000" baseline="-25000" dirty="0" smtClean="0">
                  <a:latin typeface="Arial"/>
                  <a:cs typeface="Arial"/>
                </a:rPr>
                <a:t>S</a:t>
              </a:r>
              <a:r>
                <a:rPr lang="en-US" sz="2000" dirty="0" smtClean="0">
                  <a:latin typeface="Arial"/>
                  <a:cs typeface="Arial"/>
                </a:rPr>
                <a:t>=0) and adiabatic (Q=0)</a:t>
              </a:r>
              <a:endParaRPr lang="en-US" sz="2000" dirty="0" smtClean="0"/>
            </a:p>
          </p:txBody>
        </p:sp>
        <p:sp>
          <p:nvSpPr>
            <p:cNvPr id="19" name="Oval 18"/>
            <p:cNvSpPr/>
            <p:nvPr/>
          </p:nvSpPr>
          <p:spPr>
            <a:xfrm>
              <a:off x="6810020" y="3844212"/>
              <a:ext cx="18288" cy="182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143001" y="4572000"/>
            <a:ext cx="6857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Use TEB to construct a table of T as a function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Use k = </a:t>
            </a:r>
            <a:r>
              <a:rPr lang="en-US" sz="2000" dirty="0" err="1" smtClean="0"/>
              <a:t>Ae</a:t>
            </a:r>
            <a:r>
              <a:rPr lang="en-US" sz="2000" baseline="30000" dirty="0" smtClean="0"/>
              <a:t>-E/RT</a:t>
            </a:r>
            <a:r>
              <a:rPr lang="en-US" sz="2000" dirty="0" smtClean="0"/>
              <a:t> to obtain k as a function of X</a:t>
            </a:r>
            <a:r>
              <a:rPr lang="en-US" sz="2000" baseline="-25000" dirty="0" smtClean="0"/>
              <a:t>A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Use stoichiometry to obtain –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as a function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Calculate: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494736"/>
              </p:ext>
            </p:extLst>
          </p:nvPr>
        </p:nvGraphicFramePr>
        <p:xfrm>
          <a:off x="3200400" y="5588000"/>
          <a:ext cx="2603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6" name="Equation" r:id="rId3" imgW="2603160" imgH="812520" progId="Equation.DSMT4">
                  <p:embed/>
                </p:oleObj>
              </mc:Choice>
              <mc:Fallback>
                <p:oleObj name="Equation" r:id="rId3" imgW="260316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588000"/>
                        <a:ext cx="26035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917504" y="5585289"/>
            <a:ext cx="25765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May use numerical methods</a:t>
            </a:r>
          </a:p>
        </p:txBody>
      </p:sp>
    </p:spTree>
    <p:extLst>
      <p:ext uri="{BB962C8B-B14F-4D97-AF65-F5344CB8AC3E}">
        <p14:creationId xmlns:p14="http://schemas.microsoft.com/office/powerpoint/2010/main" val="409927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L13: Equilibrium Conversion in </a:t>
            </a:r>
            <a:r>
              <a:rPr lang="en-US" dirty="0" err="1" smtClean="0"/>
              <a:t>Nonisothermal</a:t>
            </a:r>
            <a:r>
              <a:rPr lang="en-US" dirty="0" smtClean="0"/>
              <a:t> Reactor Design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1981200"/>
            <a:ext cx="84201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highest conversion that can be achieved in reversible reactions is the equilibrium conversion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reversible reactions, the equilibrium conversion is usually calculated first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GB" altLang="zh-TW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equilibrium conversion increases </a:t>
            </a: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</a:t>
            </a:r>
            <a:r>
              <a:rPr kumimoji="0" lang="en-GB" altLang="zh-TW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increasing temperature</a:t>
            </a: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en-GB" altLang="zh-TW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endothermic reactions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GB" altLang="zh-TW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equilibrium </a:t>
            </a:r>
            <a:r>
              <a:rPr kumimoji="0" lang="en-GB" altLang="zh-TW" sz="2400" b="1" u="sng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conversion </a:t>
            </a:r>
            <a:r>
              <a:rPr kumimoji="0" lang="en-GB" altLang="zh-TW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decreases </a:t>
            </a: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</a:t>
            </a:r>
            <a:r>
              <a:rPr kumimoji="0" lang="en-GB" altLang="zh-TW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increasing temperature</a:t>
            </a:r>
            <a:r>
              <a:rPr kumimoji="0" lang="en-GB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en-GB" altLang="zh-TW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exothermic reactions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Equilibrium Kinetics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679658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K</a:t>
            </a:r>
            <a:r>
              <a:rPr lang="en-US" baseline="-25000" dirty="0" smtClean="0"/>
              <a:t>C</a:t>
            </a:r>
            <a:r>
              <a:rPr lang="en-US" dirty="0" smtClean="0"/>
              <a:t>: equilibrium constant (capital K):</a:t>
            </a:r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580733"/>
              </p:ext>
            </p:extLst>
          </p:nvPr>
        </p:nvGraphicFramePr>
        <p:xfrm>
          <a:off x="2286000" y="1625600"/>
          <a:ext cx="1600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3" name="Equation" r:id="rId3" imgW="1600200" imgH="812520" progId="Equation.DSMT4">
                  <p:embed/>
                </p:oleObj>
              </mc:Choice>
              <mc:Fallback>
                <p:oleObj name="Equation" r:id="rId3" imgW="1600200" imgH="8125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25600"/>
                        <a:ext cx="16002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04813"/>
              </p:ext>
            </p:extLst>
          </p:nvPr>
        </p:nvGraphicFramePr>
        <p:xfrm>
          <a:off x="3263900" y="976312"/>
          <a:ext cx="367030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4" name="Equation" r:id="rId5" imgW="3390840" imgH="609480" progId="Equation.DSMT4">
                  <p:embed/>
                </p:oleObj>
              </mc:Choice>
              <mc:Fallback>
                <p:oleObj name="Equation" r:id="rId5" imgW="3390840" imgH="609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976312"/>
                        <a:ext cx="3670300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62000" y="1094433"/>
            <a:ext cx="2491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Gas-phase reaction: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782731"/>
              </p:ext>
            </p:extLst>
          </p:nvPr>
        </p:nvGraphicFramePr>
        <p:xfrm>
          <a:off x="4281488" y="1695450"/>
          <a:ext cx="464026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" name="Equation" r:id="rId7" imgW="5155920" imgH="736560" progId="Equation.DSMT4">
                  <p:embed/>
                </p:oleObj>
              </mc:Choice>
              <mc:Fallback>
                <p:oleObj name="Equation" r:id="rId7" imgW="5155920" imgH="7365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488" y="1695450"/>
                        <a:ext cx="4640262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78528" y="2512367"/>
            <a:ext cx="3402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FF"/>
                </a:solidFill>
              </a:rPr>
              <a:t>If K</a:t>
            </a:r>
            <a:r>
              <a:rPr lang="en-US" sz="2000" baseline="-25000" dirty="0" smtClean="0">
                <a:solidFill>
                  <a:srgbClr val="0000FF"/>
                </a:solidFill>
              </a:rPr>
              <a:t>C</a:t>
            </a:r>
            <a:r>
              <a:rPr lang="en-US" sz="2000" dirty="0" smtClean="0">
                <a:solidFill>
                  <a:srgbClr val="0000FF"/>
                </a:solidFill>
              </a:rPr>
              <a:t> is given at a single temperature T</a:t>
            </a:r>
            <a:r>
              <a:rPr lang="en-US" sz="2000" baseline="-25000" dirty="0" smtClean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, &amp; </a:t>
            </a:r>
            <a:r>
              <a:rPr lang="en-US" sz="2000" dirty="0">
                <a:solidFill>
                  <a:srgbClr val="0000FF"/>
                </a:solidFill>
                <a:latin typeface="Symbol" pitchFamily="18" charset="2"/>
              </a:rPr>
              <a:t>D</a:t>
            </a:r>
            <a:r>
              <a:rPr lang="en-US" sz="2000" dirty="0">
                <a:solidFill>
                  <a:srgbClr val="0000FF"/>
                </a:solidFill>
              </a:rPr>
              <a:t>C</a:t>
            </a:r>
            <a:r>
              <a:rPr lang="en-US" sz="2000" baseline="-25000" dirty="0">
                <a:solidFill>
                  <a:srgbClr val="0000FF"/>
                </a:solidFill>
              </a:rPr>
              <a:t>P </a:t>
            </a:r>
            <a:r>
              <a:rPr lang="en-US" sz="2000" dirty="0">
                <a:solidFill>
                  <a:srgbClr val="0000FF"/>
                </a:solidFill>
              </a:rPr>
              <a:t>can be neglected then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294232"/>
              </p:ext>
            </p:extLst>
          </p:nvPr>
        </p:nvGraphicFramePr>
        <p:xfrm>
          <a:off x="3644900" y="2483336"/>
          <a:ext cx="4826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" name="Equation" r:id="rId9" imgW="4825800" imgH="863280" progId="Equation.DSMT4">
                  <p:embed/>
                </p:oleObj>
              </mc:Choice>
              <mc:Fallback>
                <p:oleObj name="Equation" r:id="rId9" imgW="4825800" imgH="8632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2483336"/>
                        <a:ext cx="48260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09600" y="3681651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K</a:t>
            </a:r>
            <a:r>
              <a:rPr lang="en-US" baseline="-25000" dirty="0" smtClean="0">
                <a:solidFill>
                  <a:srgbClr val="0000FF"/>
                </a:solidFill>
              </a:rPr>
              <a:t>P</a:t>
            </a:r>
            <a:r>
              <a:rPr lang="en-US" dirty="0" smtClean="0">
                <a:solidFill>
                  <a:srgbClr val="0000FF"/>
                </a:solidFill>
              </a:rPr>
              <a:t>: equilibrium constant in terms of partial pressures P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532385"/>
              </p:ext>
            </p:extLst>
          </p:nvPr>
        </p:nvGraphicFramePr>
        <p:xfrm>
          <a:off x="4203700" y="3599180"/>
          <a:ext cx="1473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" name="Equation" r:id="rId11" imgW="1473120" imgH="812520" progId="Equation.DSMT4">
                  <p:embed/>
                </p:oleObj>
              </mc:Choice>
              <mc:Fallback>
                <p:oleObj name="Equation" r:id="rId11" imgW="1473120" imgH="81252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3599180"/>
                        <a:ext cx="14732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234931"/>
              </p:ext>
            </p:extLst>
          </p:nvPr>
        </p:nvGraphicFramePr>
        <p:xfrm>
          <a:off x="6565900" y="3840480"/>
          <a:ext cx="1054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" name="Equation" r:id="rId13" imgW="1054080" imgH="330120" progId="Equation.DSMT4">
                  <p:embed/>
                </p:oleObj>
              </mc:Choice>
              <mc:Fallback>
                <p:oleObj name="Equation" r:id="rId13" imgW="1054080" imgH="3301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900" y="3840480"/>
                        <a:ext cx="10541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441450" y="4469070"/>
            <a:ext cx="4529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ideal gases, K</a:t>
            </a:r>
            <a:r>
              <a:rPr lang="en-US" sz="2000" baseline="-25000" dirty="0" smtClean="0"/>
              <a:t>P</a:t>
            </a:r>
            <a:r>
              <a:rPr lang="en-US" sz="2000" dirty="0" smtClean="0"/>
              <a:t> = K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(RT)</a:t>
            </a:r>
            <a:r>
              <a:rPr lang="el-GR" sz="2000" baseline="30000" dirty="0" smtClean="0">
                <a:latin typeface="Arial"/>
                <a:cs typeface="Arial"/>
              </a:rPr>
              <a:t>Δ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  where</a:t>
            </a: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750570"/>
              </p:ext>
            </p:extLst>
          </p:nvPr>
        </p:nvGraphicFramePr>
        <p:xfrm>
          <a:off x="5880100" y="4494470"/>
          <a:ext cx="18796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" name="Equation" r:id="rId15" imgW="1879560" imgH="253800" progId="Equation.DSMT4">
                  <p:embed/>
                </p:oleObj>
              </mc:Choice>
              <mc:Fallback>
                <p:oleObj name="Equation" r:id="rId15" imgW="1879560" imgH="253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4494470"/>
                        <a:ext cx="18796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78528" y="4986231"/>
            <a:ext cx="3631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Temp dependence of K</a:t>
            </a:r>
            <a:r>
              <a:rPr lang="en-US" sz="2000" baseline="-25000" dirty="0" smtClean="0"/>
              <a:t>P</a:t>
            </a:r>
            <a:r>
              <a:rPr lang="en-US" sz="2000" dirty="0" smtClean="0"/>
              <a:t> is given by </a:t>
            </a:r>
            <a:r>
              <a:rPr lang="en-US" sz="2000" dirty="0" err="1" smtClean="0"/>
              <a:t>van’t</a:t>
            </a:r>
            <a:r>
              <a:rPr lang="en-US" sz="2000" dirty="0" smtClean="0"/>
              <a:t> Hoff’s equation:</a:t>
            </a: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099964"/>
              </p:ext>
            </p:extLst>
          </p:nvPr>
        </p:nvGraphicFramePr>
        <p:xfrm>
          <a:off x="3848100" y="4937088"/>
          <a:ext cx="52197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" name="Equation" r:id="rId17" imgW="5219640" imgH="749160" progId="Equation.DSMT4">
                  <p:embed/>
                </p:oleObj>
              </mc:Choice>
              <mc:Fallback>
                <p:oleObj name="Equation" r:id="rId17" imgW="5219640" imgH="74916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8100" y="4937088"/>
                        <a:ext cx="52197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468771"/>
              </p:ext>
            </p:extLst>
          </p:nvPr>
        </p:nvGraphicFramePr>
        <p:xfrm>
          <a:off x="3276600" y="5715000"/>
          <a:ext cx="4787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" name="Equation" r:id="rId19" imgW="4787640" imgH="863280" progId="Equation.DSMT4">
                  <p:embed/>
                </p:oleObj>
              </mc:Choice>
              <mc:Fallback>
                <p:oleObj name="Equation" r:id="rId19" imgW="4787640" imgH="8632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715000"/>
                        <a:ext cx="47879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685800" y="5792857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FF"/>
                </a:solidFill>
              </a:rPr>
              <a:t>If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smtClean="0">
                <a:solidFill>
                  <a:srgbClr val="0000FF"/>
                </a:solidFill>
              </a:rPr>
              <a:t>P </a:t>
            </a:r>
            <a:r>
              <a:rPr lang="en-US" sz="2000" dirty="0" smtClean="0">
                <a:solidFill>
                  <a:srgbClr val="0000FF"/>
                </a:solidFill>
              </a:rPr>
              <a:t>can be neglected then: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4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0" grpId="0"/>
      <p:bldP spid="33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dirty="0" smtClean="0"/>
              <a:t>Equilibrium Conversion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Ae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324100" y="914400"/>
            <a:ext cx="4495800" cy="2743200"/>
            <a:chOff x="1295400" y="1066800"/>
            <a:chExt cx="4495800" cy="2743200"/>
          </a:xfrm>
        </p:grpSpPr>
        <p:grpSp>
          <p:nvGrpSpPr>
            <p:cNvPr id="18" name="Group 17"/>
            <p:cNvGrpSpPr/>
            <p:nvPr/>
          </p:nvGrpSpPr>
          <p:grpSpPr>
            <a:xfrm>
              <a:off x="1295400" y="1066800"/>
              <a:ext cx="4495800" cy="2743200"/>
              <a:chOff x="1295400" y="1066800"/>
              <a:chExt cx="4495800" cy="274320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3677220" y="3409890"/>
                <a:ext cx="34176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T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95400" y="2085945"/>
                <a:ext cx="6126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 smtClean="0"/>
                  <a:t>X</a:t>
                </a:r>
                <a:r>
                  <a:rPr lang="en-US" sz="2000" baseline="-25000" dirty="0" err="1" smtClean="0"/>
                  <a:t>A,e</a:t>
                </a:r>
                <a:endParaRPr lang="en-US" sz="2000" dirty="0" smtClean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676402" y="327660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0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676402" y="106680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1</a:t>
                </a:r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1992085" y="1208314"/>
                <a:ext cx="3679372" cy="2079172"/>
              </a:xfrm>
              <a:custGeom>
                <a:avLst/>
                <a:gdLst>
                  <a:gd name="connsiteX0" fmla="*/ 0 w 3679372"/>
                  <a:gd name="connsiteY0" fmla="*/ 21772 h 2079172"/>
                  <a:gd name="connsiteX1" fmla="*/ 729343 w 3679372"/>
                  <a:gd name="connsiteY1" fmla="*/ 272143 h 2079172"/>
                  <a:gd name="connsiteX2" fmla="*/ 2732315 w 3679372"/>
                  <a:gd name="connsiteY2" fmla="*/ 1654629 h 2079172"/>
                  <a:gd name="connsiteX3" fmla="*/ 3679372 w 3679372"/>
                  <a:gd name="connsiteY3" fmla="*/ 2079172 h 2079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79372" h="2079172">
                    <a:moveTo>
                      <a:pt x="0" y="21772"/>
                    </a:moveTo>
                    <a:cubicBezTo>
                      <a:pt x="136978" y="10886"/>
                      <a:pt x="273957" y="0"/>
                      <a:pt x="729343" y="272143"/>
                    </a:cubicBezTo>
                    <a:cubicBezTo>
                      <a:pt x="1184729" y="544286"/>
                      <a:pt x="2240644" y="1353458"/>
                      <a:pt x="2732315" y="1654629"/>
                    </a:cubicBezTo>
                    <a:cubicBezTo>
                      <a:pt x="3223987" y="1955801"/>
                      <a:pt x="3528786" y="2012043"/>
                      <a:pt x="3679372" y="2079172"/>
                    </a:cubicBezTo>
                  </a:path>
                </a:pathLst>
              </a:cu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3363686" y="2721430"/>
                <a:ext cx="1627414" cy="605970"/>
                <a:chOff x="3363686" y="2721430"/>
                <a:chExt cx="1627414" cy="605970"/>
              </a:xfrm>
            </p:grpSpPr>
            <p:graphicFrame>
              <p:nvGraphicFramePr>
                <p:cNvPr id="11" name="Object 10"/>
                <p:cNvGraphicFramePr>
                  <a:graphicFrameLocks noChangeAspect="1"/>
                </p:cNvGraphicFramePr>
                <p:nvPr/>
              </p:nvGraphicFramePr>
              <p:xfrm>
                <a:off x="3429000" y="3048000"/>
                <a:ext cx="1562100" cy="2794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2978" name="Equation" r:id="rId3" imgW="1562040" imgH="279360" progId="Equation.DSMT4">
                        <p:embed/>
                      </p:oleObj>
                    </mc:Choice>
                    <mc:Fallback>
                      <p:oleObj name="Equation" r:id="rId3" imgW="1562040" imgH="27936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29000" y="3048000"/>
                              <a:ext cx="1562100" cy="2794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2" name="TextBox 11"/>
                <p:cNvSpPr txBox="1"/>
                <p:nvPr/>
              </p:nvSpPr>
              <p:spPr>
                <a:xfrm>
                  <a:off x="3363686" y="2721430"/>
                  <a:ext cx="13131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C00000"/>
                      </a:solidFill>
                    </a:rPr>
                    <a:t>exothermic</a:t>
                  </a:r>
                </a:p>
              </p:txBody>
            </p:sp>
          </p:grpSp>
          <p:sp>
            <p:nvSpPr>
              <p:cNvPr id="13" name="Freeform 12"/>
              <p:cNvSpPr/>
              <p:nvPr/>
            </p:nvSpPr>
            <p:spPr>
              <a:xfrm flipH="1">
                <a:off x="1970314" y="1273628"/>
                <a:ext cx="3679372" cy="2079172"/>
              </a:xfrm>
              <a:custGeom>
                <a:avLst/>
                <a:gdLst>
                  <a:gd name="connsiteX0" fmla="*/ 0 w 3679372"/>
                  <a:gd name="connsiteY0" fmla="*/ 21772 h 2079172"/>
                  <a:gd name="connsiteX1" fmla="*/ 729343 w 3679372"/>
                  <a:gd name="connsiteY1" fmla="*/ 272143 h 2079172"/>
                  <a:gd name="connsiteX2" fmla="*/ 2732315 w 3679372"/>
                  <a:gd name="connsiteY2" fmla="*/ 1654629 h 2079172"/>
                  <a:gd name="connsiteX3" fmla="*/ 3679372 w 3679372"/>
                  <a:gd name="connsiteY3" fmla="*/ 2079172 h 2079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79372" h="2079172">
                    <a:moveTo>
                      <a:pt x="0" y="21772"/>
                    </a:moveTo>
                    <a:cubicBezTo>
                      <a:pt x="136978" y="10886"/>
                      <a:pt x="273957" y="0"/>
                      <a:pt x="729343" y="272143"/>
                    </a:cubicBezTo>
                    <a:cubicBezTo>
                      <a:pt x="1184729" y="544286"/>
                      <a:pt x="2240644" y="1353458"/>
                      <a:pt x="2732315" y="1654629"/>
                    </a:cubicBezTo>
                    <a:cubicBezTo>
                      <a:pt x="3223987" y="1955801"/>
                      <a:pt x="3528786" y="2012043"/>
                      <a:pt x="3679372" y="2079172"/>
                    </a:cubicBez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4158342" y="1752600"/>
                <a:ext cx="1632858" cy="584200"/>
                <a:chOff x="4158342" y="1752600"/>
                <a:chExt cx="1632858" cy="584200"/>
              </a:xfrm>
            </p:grpSpPr>
            <p:sp>
              <p:nvSpPr>
                <p:cNvPr id="14" name="TextBox 13"/>
                <p:cNvSpPr txBox="1"/>
                <p:nvPr/>
              </p:nvSpPr>
              <p:spPr>
                <a:xfrm>
                  <a:off x="4336956" y="1752600"/>
                  <a:ext cx="14542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70C0"/>
                      </a:solidFill>
                    </a:rPr>
                    <a:t>endothermic</a:t>
                  </a:r>
                </a:p>
              </p:txBody>
            </p:sp>
            <p:graphicFrame>
              <p:nvGraphicFramePr>
                <p:cNvPr id="15" name="Object 14"/>
                <p:cNvGraphicFramePr>
                  <a:graphicFrameLocks noChangeAspect="1"/>
                </p:cNvGraphicFramePr>
                <p:nvPr/>
              </p:nvGraphicFramePr>
              <p:xfrm>
                <a:off x="4158342" y="2057400"/>
                <a:ext cx="1562100" cy="2794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2979" name="Equation" r:id="rId5" imgW="1562040" imgH="279360" progId="Equation.DSMT4">
                        <p:embed/>
                      </p:oleObj>
                    </mc:Choice>
                    <mc:Fallback>
                      <p:oleObj name="Equation" r:id="rId5" imgW="1562040" imgH="27936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158342" y="2057400"/>
                              <a:ext cx="1562100" cy="2794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5" name="Rectangle 4"/>
            <p:cNvSpPr/>
            <p:nvPr/>
          </p:nvSpPr>
          <p:spPr>
            <a:xfrm>
              <a:off x="1981200" y="1219200"/>
              <a:ext cx="3733800" cy="213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589599" y="3657600"/>
            <a:ext cx="3964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Example) A</a:t>
            </a:r>
            <a:r>
              <a:rPr lang="en-US" sz="2000" dirty="0" smtClean="0">
                <a:latin typeface="Meiryo"/>
                <a:ea typeface="Meiryo"/>
              </a:rPr>
              <a:t>⇌B    C</a:t>
            </a:r>
            <a:r>
              <a:rPr lang="en-US" sz="2000" baseline="-25000" dirty="0" smtClean="0">
                <a:latin typeface="Meiryo"/>
                <a:ea typeface="Meiryo"/>
              </a:rPr>
              <a:t>A0</a:t>
            </a:r>
            <a:r>
              <a:rPr lang="en-US" sz="2000" dirty="0" smtClean="0">
                <a:latin typeface="Meiryo"/>
                <a:ea typeface="Meiryo"/>
              </a:rPr>
              <a:t>=1  C</a:t>
            </a:r>
            <a:r>
              <a:rPr lang="en-US" sz="2000" baseline="-25000" dirty="0" smtClean="0">
                <a:latin typeface="Meiryo"/>
                <a:ea typeface="Meiryo"/>
              </a:rPr>
              <a:t>B0</a:t>
            </a:r>
            <a:r>
              <a:rPr lang="en-US" sz="2000" dirty="0" smtClean="0">
                <a:latin typeface="Meiryo"/>
                <a:ea typeface="Meiryo"/>
              </a:rPr>
              <a:t>=0</a:t>
            </a:r>
            <a:endParaRPr lang="en-US" sz="2000" dirty="0" smtClean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229750"/>
              </p:ext>
            </p:extLst>
          </p:nvPr>
        </p:nvGraphicFramePr>
        <p:xfrm>
          <a:off x="1447800" y="4130712"/>
          <a:ext cx="2984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0" name="Equation" r:id="rId7" imgW="2984400" imgH="736560" progId="Equation.DSMT4">
                  <p:embed/>
                </p:oleObj>
              </mc:Choice>
              <mc:Fallback>
                <p:oleObj name="Equation" r:id="rId7" imgW="29844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30712"/>
                        <a:ext cx="2984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2743200" y="4206912"/>
            <a:ext cx="6096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19400" y="4587912"/>
            <a:ext cx="6096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822404"/>
              </p:ext>
            </p:extLst>
          </p:nvPr>
        </p:nvGraphicFramePr>
        <p:xfrm>
          <a:off x="4572000" y="4185142"/>
          <a:ext cx="177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1" name="Equation" r:id="rId9" imgW="1777680" imgH="698400" progId="Equation.DSMT4">
                  <p:embed/>
                </p:oleObj>
              </mc:Choice>
              <mc:Fallback>
                <p:oleObj name="Equation" r:id="rId9" imgW="17776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185142"/>
                        <a:ext cx="1778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67953"/>
              </p:ext>
            </p:extLst>
          </p:nvPr>
        </p:nvGraphicFramePr>
        <p:xfrm>
          <a:off x="304800" y="5197512"/>
          <a:ext cx="2425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2" name="Equation" r:id="rId11" imgW="2425680" imgH="355320" progId="Equation.DSMT4">
                  <p:embed/>
                </p:oleObj>
              </mc:Choice>
              <mc:Fallback>
                <p:oleObj name="Equation" r:id="rId11" imgW="24256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97512"/>
                        <a:ext cx="24257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508596" y="4141863"/>
            <a:ext cx="2406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Rearrange to solve in terms of </a:t>
            </a:r>
            <a:r>
              <a:rPr lang="en-US" sz="2000" dirty="0" err="1" smtClean="0">
                <a:solidFill>
                  <a:srgbClr val="0000FF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Ae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997437"/>
              </p:ext>
            </p:extLst>
          </p:nvPr>
        </p:nvGraphicFramePr>
        <p:xfrm>
          <a:off x="2889250" y="5210212"/>
          <a:ext cx="2438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3" name="Equation" r:id="rId13" imgW="2438280" imgH="330120" progId="Equation.DSMT4">
                  <p:embed/>
                </p:oleObj>
              </mc:Choice>
              <mc:Fallback>
                <p:oleObj name="Equation" r:id="rId13" imgW="24382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0" y="5210212"/>
                        <a:ext cx="2438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613500"/>
              </p:ext>
            </p:extLst>
          </p:nvPr>
        </p:nvGraphicFramePr>
        <p:xfrm>
          <a:off x="5543550" y="5195925"/>
          <a:ext cx="2324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4" name="Equation" r:id="rId15" imgW="2323800" imgH="355320" progId="Equation.DSMT4">
                  <p:embed/>
                </p:oleObj>
              </mc:Choice>
              <mc:Fallback>
                <p:oleObj name="Equation" r:id="rId15" imgW="23238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5195925"/>
                        <a:ext cx="23241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389303"/>
              </p:ext>
            </p:extLst>
          </p:nvPr>
        </p:nvGraphicFramePr>
        <p:xfrm>
          <a:off x="1981200" y="5694904"/>
          <a:ext cx="2095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5" name="Equation" r:id="rId17" imgW="2095200" imgH="812520" progId="Equation.DSMT4">
                  <p:embed/>
                </p:oleObj>
              </mc:Choice>
              <mc:Fallback>
                <p:oleObj name="Equation" r:id="rId17" imgW="209520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694904"/>
                        <a:ext cx="20955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114800" y="5750659"/>
            <a:ext cx="3886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This equation enables us to express </a:t>
            </a:r>
            <a:r>
              <a:rPr lang="en-US" sz="2000" dirty="0" err="1" smtClean="0">
                <a:solidFill>
                  <a:srgbClr val="7030A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ae</a:t>
            </a:r>
            <a:r>
              <a:rPr lang="en-US" sz="2000" dirty="0" smtClean="0">
                <a:solidFill>
                  <a:srgbClr val="7030A0"/>
                </a:solidFill>
              </a:rPr>
              <a:t> as a function of T</a:t>
            </a:r>
          </a:p>
        </p:txBody>
      </p:sp>
    </p:spTree>
    <p:extLst>
      <p:ext uri="{BB962C8B-B14F-4D97-AF65-F5344CB8AC3E}">
        <p14:creationId xmlns:p14="http://schemas.microsoft.com/office/powerpoint/2010/main" val="133525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Ae</a:t>
            </a:r>
            <a:r>
              <a:rPr lang="en-US" dirty="0" smtClean="0"/>
              <a:t> and Temperature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576576"/>
              </p:ext>
            </p:extLst>
          </p:nvPr>
        </p:nvGraphicFramePr>
        <p:xfrm>
          <a:off x="1008744" y="990600"/>
          <a:ext cx="16637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5" name="Equation" r:id="rId3" imgW="1663560" imgH="711000" progId="Equation.DSMT4">
                  <p:embed/>
                </p:oleObj>
              </mc:Choice>
              <mc:Fallback>
                <p:oleObj name="Equation" r:id="rId3" imgW="1663560" imgH="711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744" y="990600"/>
                        <a:ext cx="16637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709445"/>
              </p:ext>
            </p:extLst>
          </p:nvPr>
        </p:nvGraphicFramePr>
        <p:xfrm>
          <a:off x="3142344" y="914400"/>
          <a:ext cx="4826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6" name="Equation" r:id="rId5" imgW="4825800" imgH="863280" progId="Equation.DSMT4">
                  <p:embed/>
                </p:oleObj>
              </mc:Choice>
              <mc:Fallback>
                <p:oleObj name="Equation" r:id="rId5" imgW="4825800" imgH="8632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2344" y="914400"/>
                        <a:ext cx="48260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2362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FF"/>
                </a:solidFill>
              </a:rPr>
              <a:t>Substitute for K</a:t>
            </a:r>
            <a:r>
              <a:rPr lang="en-US" sz="2000" baseline="-25000" dirty="0" smtClean="0">
                <a:solidFill>
                  <a:srgbClr val="0000FF"/>
                </a:solidFill>
              </a:rPr>
              <a:t>C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713433"/>
              </p:ext>
            </p:extLst>
          </p:nvPr>
        </p:nvGraphicFramePr>
        <p:xfrm>
          <a:off x="1600200" y="1828800"/>
          <a:ext cx="4914900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7" name="Equation" r:id="rId7" imgW="4914720" imgH="1701720" progId="Equation.DSMT4">
                  <p:embed/>
                </p:oleObj>
              </mc:Choice>
              <mc:Fallback>
                <p:oleObj name="Equation" r:id="rId7" imgW="4914720" imgH="1701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828800"/>
                        <a:ext cx="4914900" cy="170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53200" y="2340114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Divide numerator &amp; denominator by K</a:t>
            </a:r>
            <a:r>
              <a:rPr lang="en-US" sz="2000" baseline="-25000" dirty="0" smtClean="0">
                <a:solidFill>
                  <a:srgbClr val="0000FF"/>
                </a:solidFill>
              </a:rPr>
              <a:t>C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027396"/>
              </p:ext>
            </p:extLst>
          </p:nvPr>
        </p:nvGraphicFramePr>
        <p:xfrm>
          <a:off x="1231900" y="3545392"/>
          <a:ext cx="52578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8" name="Equation" r:id="rId9" imgW="5257800" imgH="1168200" progId="Equation.DSMT4">
                  <p:embed/>
                </p:oleObj>
              </mc:Choice>
              <mc:Fallback>
                <p:oleObj name="Equation" r:id="rId9" imgW="5257800" imgH="1168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900" y="3545392"/>
                        <a:ext cx="52578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5105400" y="3316792"/>
            <a:ext cx="3143038" cy="1371600"/>
            <a:chOff x="6000962" y="3810000"/>
            <a:chExt cx="3143038" cy="1371600"/>
          </a:xfrm>
        </p:grpSpPr>
        <p:graphicFrame>
          <p:nvGraphicFramePr>
            <p:cNvPr id="19" name="Object 18"/>
            <p:cNvGraphicFramePr>
              <a:graphicFrameLocks noChangeAspect="1"/>
            </p:cNvGraphicFramePr>
            <p:nvPr/>
          </p:nvGraphicFramePr>
          <p:xfrm>
            <a:off x="7848600" y="3810000"/>
            <a:ext cx="960438" cy="595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89" name="Equation" r:id="rId11" imgW="1066680" imgH="660240" progId="Equation.DSMT4">
                    <p:embed/>
                  </p:oleObj>
                </mc:Choice>
                <mc:Fallback>
                  <p:oleObj name="Equation" r:id="rId11" imgW="1066680" imgH="66024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48600" y="3810000"/>
                          <a:ext cx="960438" cy="595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ctangle 19"/>
            <p:cNvSpPr/>
            <p:nvPr/>
          </p:nvSpPr>
          <p:spPr>
            <a:xfrm>
              <a:off x="6000962" y="4419600"/>
              <a:ext cx="838200" cy="762000"/>
            </a:xfrm>
            <a:prstGeom prst="rect">
              <a:avLst/>
            </a:prstGeom>
            <a:noFill/>
            <a:ln>
              <a:solidFill>
                <a:srgbClr val="00B05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535867" y="4343400"/>
              <a:ext cx="1608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Changed sign</a:t>
              </a:r>
            </a:p>
          </p:txBody>
        </p:sp>
        <p:cxnSp>
          <p:nvCxnSpPr>
            <p:cNvPr id="27" name="Elbow Connector 26"/>
            <p:cNvCxnSpPr/>
            <p:nvPr/>
          </p:nvCxnSpPr>
          <p:spPr>
            <a:xfrm rot="5400000">
              <a:off x="7040880" y="4221480"/>
              <a:ext cx="457200" cy="1463040"/>
            </a:xfrm>
            <a:prstGeom prst="bentConnector3">
              <a:avLst>
                <a:gd name="adj1" fmla="val 130488"/>
              </a:avLst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0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385912"/>
              </p:ext>
            </p:extLst>
          </p:nvPr>
        </p:nvGraphicFramePr>
        <p:xfrm>
          <a:off x="349250" y="4856163"/>
          <a:ext cx="8445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" name="Equation" r:id="rId13" imgW="8445240" imgH="863280" progId="Equation.DSMT4">
                  <p:embed/>
                </p:oleObj>
              </mc:Choice>
              <mc:Fallback>
                <p:oleObj name="Equation" r:id="rId13" imgW="8445240" imgH="8632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4856163"/>
                        <a:ext cx="84455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684513"/>
              </p:ext>
            </p:extLst>
          </p:nvPr>
        </p:nvGraphicFramePr>
        <p:xfrm>
          <a:off x="241300" y="5715000"/>
          <a:ext cx="8597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" name="Equation" r:id="rId15" imgW="8597880" imgH="863280" progId="Equation.DSMT4">
                  <p:embed/>
                </p:oleObj>
              </mc:Choice>
              <mc:Fallback>
                <p:oleObj name="Equation" r:id="rId15" imgW="8597880" imgH="8632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5715000"/>
                        <a:ext cx="85979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Ae</a:t>
            </a:r>
            <a:r>
              <a:rPr lang="en-US" dirty="0" smtClean="0"/>
              <a:t> and Temperature</a:t>
            </a:r>
            <a:endParaRPr lang="en-US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368080"/>
              </p:ext>
            </p:extLst>
          </p:nvPr>
        </p:nvGraphicFramePr>
        <p:xfrm>
          <a:off x="2101850" y="960456"/>
          <a:ext cx="49403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5" name="Equation" r:id="rId3" imgW="4940280" imgH="1168200" progId="Equation.DSMT4">
                  <p:embed/>
                </p:oleObj>
              </mc:Choice>
              <mc:Fallback>
                <p:oleObj name="Equation" r:id="rId3" imgW="494028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960456"/>
                        <a:ext cx="49403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269132"/>
              </p:ext>
            </p:extLst>
          </p:nvPr>
        </p:nvGraphicFramePr>
        <p:xfrm>
          <a:off x="304800" y="2271048"/>
          <a:ext cx="8800812" cy="776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6" name="Equation" r:id="rId5" imgW="9778680" imgH="863280" progId="Equation.DSMT4">
                  <p:embed/>
                </p:oleObj>
              </mc:Choice>
              <mc:Fallback>
                <p:oleObj name="Equation" r:id="rId5" imgW="977868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71048"/>
                        <a:ext cx="8800812" cy="7769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456295"/>
              </p:ext>
            </p:extLst>
          </p:nvPr>
        </p:nvGraphicFramePr>
        <p:xfrm>
          <a:off x="54428" y="4471988"/>
          <a:ext cx="9053513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7" name="Equation" r:id="rId7" imgW="10058400" imgH="863280" progId="Equation.DSMT4">
                  <p:embed/>
                </p:oleObj>
              </mc:Choice>
              <mc:Fallback>
                <p:oleObj name="Equation" r:id="rId7" imgW="1005840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28" y="4471988"/>
                        <a:ext cx="9053513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063636"/>
              </p:ext>
            </p:extLst>
          </p:nvPr>
        </p:nvGraphicFramePr>
        <p:xfrm>
          <a:off x="5791200" y="3157778"/>
          <a:ext cx="15621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8" name="Equation" r:id="rId9" imgW="1562040" imgH="279360" progId="Equation.DSMT4">
                  <p:embed/>
                </p:oleObj>
              </mc:Choice>
              <mc:Fallback>
                <p:oleObj name="Equation" r:id="rId9" imgW="15620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157778"/>
                        <a:ext cx="15621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6300" y="3103350"/>
            <a:ext cx="501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Makes sense from Le </a:t>
            </a:r>
            <a:r>
              <a:rPr lang="en-US" sz="2000" dirty="0" err="1" smtClean="0"/>
              <a:t>Chatelier’s</a:t>
            </a:r>
            <a:r>
              <a:rPr lang="en-US" sz="2000" dirty="0" smtClean="0"/>
              <a:t> principle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3647784"/>
            <a:ext cx="9144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Exothermic </a:t>
            </a:r>
            <a:r>
              <a:rPr lang="en-US" sz="2000" dirty="0" err="1" smtClean="0"/>
              <a:t>rxn</a:t>
            </a:r>
            <a:r>
              <a:rPr lang="en-US" sz="2000" dirty="0" smtClean="0"/>
              <a:t> produces heat</a:t>
            </a:r>
            <a:r>
              <a:rPr lang="en-US" sz="2000" dirty="0" smtClean="0">
                <a:latin typeface="Meiryo"/>
                <a:ea typeface="Meiryo"/>
              </a:rPr>
              <a:t>→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smtClean="0"/>
              <a:t>increasing temp adds heat (product) &amp; pushes </a:t>
            </a:r>
            <a:r>
              <a:rPr lang="en-US" sz="2000" dirty="0" err="1" smtClean="0"/>
              <a:t>rxn</a:t>
            </a:r>
            <a:r>
              <a:rPr lang="en-US" sz="2000" dirty="0" smtClean="0"/>
              <a:t> to left (lower conversion)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6300" y="5334000"/>
            <a:ext cx="501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Makes sense from Le </a:t>
            </a:r>
            <a:r>
              <a:rPr lang="en-US" sz="2000" dirty="0" err="1" smtClean="0"/>
              <a:t>Chatelier’s</a:t>
            </a:r>
            <a:r>
              <a:rPr lang="en-US" sz="2000" dirty="0" smtClean="0"/>
              <a:t> principle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5743936"/>
            <a:ext cx="9144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Heat is a reactant in an endothermic </a:t>
            </a:r>
            <a:r>
              <a:rPr lang="en-US" sz="2000" dirty="0" err="1" smtClean="0"/>
              <a:t>rxn</a:t>
            </a:r>
            <a:r>
              <a:rPr lang="en-US" sz="2000" dirty="0" smtClean="0">
                <a:latin typeface="Meiryo"/>
                <a:ea typeface="Meiryo"/>
              </a:rPr>
              <a:t>→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smtClean="0"/>
              <a:t>increasing temp adds reactant (heat) &amp; pushes </a:t>
            </a:r>
            <a:r>
              <a:rPr lang="en-US" sz="2000" dirty="0" err="1" smtClean="0"/>
              <a:t>rxn</a:t>
            </a:r>
            <a:r>
              <a:rPr lang="en-US" sz="2000" dirty="0" smtClean="0"/>
              <a:t> to right (higher conversion)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43744"/>
              </p:ext>
            </p:extLst>
          </p:nvPr>
        </p:nvGraphicFramePr>
        <p:xfrm>
          <a:off x="5834744" y="5402290"/>
          <a:ext cx="15621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9" name="Equation" r:id="rId11" imgW="1562040" imgH="279360" progId="Equation.DSMT4">
                  <p:embed/>
                </p:oleObj>
              </mc:Choice>
              <mc:Fallback>
                <p:oleObj name="Equation" r:id="rId11" imgW="15620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4744" y="5402290"/>
                        <a:ext cx="15621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44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8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8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8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8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ChB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 09</Template>
  <TotalTime>3353</TotalTime>
  <Words>1353</Words>
  <Application>Microsoft Office PowerPoint</Application>
  <PresentationFormat>On-screen Show (4:3)</PresentationFormat>
  <Paragraphs>243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Meiryo</vt:lpstr>
      <vt:lpstr>新細明體</vt:lpstr>
      <vt:lpstr>Symbol</vt:lpstr>
      <vt:lpstr>ChBE template</vt:lpstr>
      <vt:lpstr>Equation</vt:lpstr>
      <vt:lpstr>Review: Nonisothermal Reactor Design</vt:lpstr>
      <vt:lpstr>Review: Solve TEB for Conversion</vt:lpstr>
      <vt:lpstr>Review: Application to CSTR</vt:lpstr>
      <vt:lpstr>Review: Application to a SS PFR</vt:lpstr>
      <vt:lpstr>L13: Equilibrium Conversion in Nonisothermal Reactor Design</vt:lpstr>
      <vt:lpstr>Review of Equilibrium Kinetics</vt:lpstr>
      <vt:lpstr>Equilibrium Conversion XAe</vt:lpstr>
      <vt:lpstr>XAe and Temperature</vt:lpstr>
      <vt:lpstr>XAe and Temperature</vt:lpstr>
      <vt:lpstr>Adiabatic Equilibrium T Example</vt:lpstr>
      <vt:lpstr>PowerPoint Presentation</vt:lpstr>
      <vt:lpstr>PowerPoint Presentation</vt:lpstr>
      <vt:lpstr>PowerPoint Presentation</vt:lpstr>
      <vt:lpstr>Optimum Feed Temperature</vt:lpstr>
      <vt:lpstr>How does one increase XA for adiabatic operation of an exothermic reaction?</vt:lpstr>
      <vt:lpstr>Endothermic Reactions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L14: Equilibrium Conversion in Nonisothermal Reactor Design</dc:title>
  <dc:creator>mlkraft2</dc:creator>
  <cp:lastModifiedBy>Mary</cp:lastModifiedBy>
  <cp:revision>254</cp:revision>
  <cp:lastPrinted>2014-09-12T18:33:11Z</cp:lastPrinted>
  <dcterms:created xsi:type="dcterms:W3CDTF">2009-03-10T18:12:06Z</dcterms:created>
  <dcterms:modified xsi:type="dcterms:W3CDTF">2015-08-23T21:11:35Z</dcterms:modified>
</cp:coreProperties>
</file>